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443" r:id="rId2"/>
    <p:sldId id="452" r:id="rId3"/>
    <p:sldId id="445" r:id="rId4"/>
    <p:sldId id="454" r:id="rId5"/>
    <p:sldId id="447" r:id="rId6"/>
    <p:sldId id="446" r:id="rId7"/>
    <p:sldId id="441" r:id="rId8"/>
    <p:sldId id="458" r:id="rId9"/>
    <p:sldId id="459" r:id="rId10"/>
    <p:sldId id="460" r:id="rId11"/>
    <p:sldId id="461" r:id="rId12"/>
    <p:sldId id="462" r:id="rId13"/>
    <p:sldId id="455" r:id="rId14"/>
    <p:sldId id="456" r:id="rId15"/>
    <p:sldId id="448" r:id="rId16"/>
    <p:sldId id="449" r:id="rId17"/>
    <p:sldId id="457" r:id="rId18"/>
    <p:sldId id="45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8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36820-62E6-3F46-BC93-88801511EBD5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72427-4E00-2843-94A7-173B06A2F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73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51D019-198C-49E6-B1ED-F1B0E456955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1162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51D019-198C-49E6-B1ED-F1B0E456955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2309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51D019-198C-49E6-B1ED-F1B0E4569550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8884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51D019-198C-49E6-B1ED-F1B0E4569550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1198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51D019-198C-49E6-B1ED-F1B0E4569550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3915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51D019-198C-49E6-B1ED-F1B0E4569550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8217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51D019-198C-49E6-B1ED-F1B0E4569550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737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51D019-198C-49E6-B1ED-F1B0E456955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753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51D019-198C-49E6-B1ED-F1B0E456955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871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51D019-198C-49E6-B1ED-F1B0E456955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319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51D019-198C-49E6-B1ED-F1B0E456955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441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51D019-198C-49E6-B1ED-F1B0E456955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343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51D019-198C-49E6-B1ED-F1B0E456955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37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51D019-198C-49E6-B1ED-F1B0E456955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5554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51D019-198C-49E6-B1ED-F1B0E456955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930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D4D73-22D8-876A-1D73-EEB612D18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30E37D-A8E9-1473-4E0A-39C02AA74E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A6E41-7CAA-F11C-2F3D-684EA8A57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1AA5-1B7E-A14D-8510-EF2F64C7B3E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B8F22-DFF4-DC0D-8B80-7FD8DFBDF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B3780-A2A0-8816-9AC6-233F955BC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5B2-EB46-4744-9727-E22DBD76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657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9BF06-4FC9-02B6-3C0F-CA6685CE5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F82302-600F-2343-DBDF-10B804EF9D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669D2-C98A-63C6-72BD-73D709A43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1AA5-1B7E-A14D-8510-EF2F64C7B3E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0F76F-2E65-8A28-5307-2B8BEBC97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17063-6A15-318C-64BD-A8D0564F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5B2-EB46-4744-9727-E22DBD76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875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0DA887-E36B-3CC0-3F2E-078C00FBD6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EE192D-676A-4A7B-9045-F0A402C225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B4119-E90E-C56D-67E0-C731EA08F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1AA5-1B7E-A14D-8510-EF2F64C7B3E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4EA1F-6C2C-A43C-0515-9818421B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0DEDE-663F-9A67-8802-74C7A5372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5B2-EB46-4744-9727-E22DBD76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166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C8FBE-DC86-466A-AFF9-9A25E68E2D0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227066"/>
            <a:ext cx="9144000" cy="1006475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Presentation Title - 60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95484E-5AAD-49AA-BB78-88C45CB1499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45490" y="4498675"/>
            <a:ext cx="3204411" cy="59698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- 28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33F2DA-DE06-4B5C-84A1-B68AC8616F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F898B1-B667-43E8-B940-0420E06D1E80}" type="datetimeFigureOut">
              <a:rPr lang="en-GB" smtClean="0"/>
              <a:t>02/12/2022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03FFE-F4ED-4998-AB82-969D41A6B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D499E-7C5B-4829-966F-1FD9ED0CD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5818C83-6DAF-4828-B2FD-9A68A2AC25B1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0EF541A-9A82-4FB7-BD29-8AB87018C3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071220"/>
            <a:ext cx="10339388" cy="1270359"/>
          </a:xfrm>
        </p:spPr>
        <p:txBody>
          <a:bodyPr>
            <a:normAutofit/>
          </a:bodyPr>
          <a:lstStyle>
            <a:lvl1pPr marL="0" indent="0">
              <a:buNone/>
              <a:defRPr sz="8000"/>
            </a:lvl1pPr>
          </a:lstStyle>
          <a:p>
            <a:pPr lvl="0"/>
            <a:r>
              <a:rPr lang="en-US"/>
              <a:t>Presentation Title - 80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3280449-35BC-4070-862F-89B3667B9EFA}"/>
              </a:ext>
            </a:extLst>
          </p:cNvPr>
          <p:cNvSpPr/>
          <p:nvPr userDrawn="1"/>
        </p:nvSpPr>
        <p:spPr>
          <a:xfrm>
            <a:off x="149524" y="135027"/>
            <a:ext cx="11892951" cy="6584950"/>
          </a:xfrm>
          <a:prstGeom prst="rect">
            <a:avLst/>
          </a:prstGeom>
          <a:noFill/>
          <a:ln w="762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2FFC93B4-A04A-4082-B07F-FA72DAA8A824}"/>
              </a:ext>
            </a:extLst>
          </p:cNvPr>
          <p:cNvSpPr/>
          <p:nvPr userDrawn="1"/>
        </p:nvSpPr>
        <p:spPr>
          <a:xfrm flipH="1">
            <a:off x="10771517" y="5509404"/>
            <a:ext cx="1420482" cy="134003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2A829A35-45C8-4777-8F5D-12FB2CA86A4E}"/>
              </a:ext>
            </a:extLst>
          </p:cNvPr>
          <p:cNvSpPr/>
          <p:nvPr userDrawn="1"/>
        </p:nvSpPr>
        <p:spPr>
          <a:xfrm flipH="1">
            <a:off x="10949794" y="5692684"/>
            <a:ext cx="1138687" cy="1076175"/>
          </a:xfrm>
          <a:prstGeom prst="rtTriangle">
            <a:avLst/>
          </a:prstGeom>
          <a:solidFill>
            <a:srgbClr val="3A9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D428FD-9AA7-4A5B-9680-487679B5C9FA}"/>
              </a:ext>
            </a:extLst>
          </p:cNvPr>
          <p:cNvSpPr/>
          <p:nvPr userDrawn="1"/>
        </p:nvSpPr>
        <p:spPr>
          <a:xfrm>
            <a:off x="10495470" y="5515155"/>
            <a:ext cx="1512498" cy="1164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 descr="Icon&#10;&#10;Description automatically generated">
            <a:extLst>
              <a:ext uri="{FF2B5EF4-FFF2-40B4-BE49-F238E27FC236}">
                <a16:creationId xmlns:a16="http://schemas.microsoft.com/office/drawing/2014/main" id="{47D36627-AF34-4CD5-8197-A7097213AB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33" y="4359303"/>
            <a:ext cx="735757" cy="736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706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76065-48D9-419C-90E6-1DAA2E73E3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Agenda - 44</a:t>
            </a:r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F9DF8C6-4AC8-4DD7-B584-8AF5AEA0CCBB}"/>
              </a:ext>
            </a:extLst>
          </p:cNvPr>
          <p:cNvSpPr/>
          <p:nvPr userDrawn="1"/>
        </p:nvSpPr>
        <p:spPr>
          <a:xfrm>
            <a:off x="436279" y="1547004"/>
            <a:ext cx="10616921" cy="7739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8706E1E2-46E4-4057-9DF8-95AE7BF402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1879" y="1144756"/>
            <a:ext cx="803842" cy="804496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73E9ECC-20AD-4A01-A882-F94F4C390C0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105024"/>
            <a:ext cx="10515600" cy="4439549"/>
          </a:xfrm>
        </p:spPr>
        <p:txBody>
          <a:bodyPr/>
          <a:lstStyle>
            <a:lvl1pPr marL="457200" indent="-457200">
              <a:buFont typeface="Calibri Light" panose="020F0302020204030204" pitchFamily="34" charset="0"/>
              <a:buChar char="▫"/>
              <a:defRPr/>
            </a:lvl1pPr>
          </a:lstStyle>
          <a:p>
            <a:pPr lvl="0"/>
            <a:r>
              <a:rPr lang="en-GB"/>
              <a:t>1.</a:t>
            </a:r>
          </a:p>
          <a:p>
            <a:pPr lvl="0"/>
            <a:r>
              <a:rPr lang="en-GB"/>
              <a:t>2.</a:t>
            </a:r>
          </a:p>
          <a:p>
            <a:pPr lvl="0"/>
            <a:r>
              <a:rPr lang="en-GB"/>
              <a:t>3.</a:t>
            </a:r>
          </a:p>
          <a:p>
            <a:pPr lvl="0"/>
            <a:r>
              <a:rPr lang="en-GB"/>
              <a:t>4.</a:t>
            </a:r>
          </a:p>
          <a:p>
            <a:pPr lvl="0"/>
            <a:r>
              <a:rPr lang="en-GB"/>
              <a:t>5.</a:t>
            </a:r>
          </a:p>
          <a:p>
            <a:pPr lvl="0"/>
            <a:r>
              <a:rPr lang="en-GB"/>
              <a:t>6.</a:t>
            </a:r>
          </a:p>
          <a:p>
            <a:pPr lvl="0"/>
            <a:r>
              <a:rPr lang="en-GB"/>
              <a:t>7.</a:t>
            </a:r>
          </a:p>
          <a:p>
            <a:pPr lvl="0"/>
            <a:r>
              <a:rPr lang="en-GB"/>
              <a:t>8.</a:t>
            </a:r>
          </a:p>
        </p:txBody>
      </p:sp>
    </p:spTree>
    <p:extLst>
      <p:ext uri="{BB962C8B-B14F-4D97-AF65-F5344CB8AC3E}">
        <p14:creationId xmlns:p14="http://schemas.microsoft.com/office/powerpoint/2010/main" val="918797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2B430-81D6-4088-B54E-3CE9AD93EE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972574"/>
            <a:ext cx="10515600" cy="215660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Insert Quote</a:t>
            </a:r>
            <a:endParaRPr lang="en-GB"/>
          </a:p>
        </p:txBody>
      </p:sp>
      <p:pic>
        <p:nvPicPr>
          <p:cNvPr id="7" name="Graphic 6" descr="Open quotation mark with solid fill">
            <a:extLst>
              <a:ext uri="{FF2B5EF4-FFF2-40B4-BE49-F238E27FC236}">
                <a16:creationId xmlns:a16="http://schemas.microsoft.com/office/drawing/2014/main" id="{49519890-3F23-432F-8F02-086907CCD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6505" y="812319"/>
            <a:ext cx="1595887" cy="1595887"/>
          </a:xfrm>
          <a:prstGeom prst="rect">
            <a:avLst/>
          </a:prstGeom>
        </p:spPr>
      </p:pic>
      <p:pic>
        <p:nvPicPr>
          <p:cNvPr id="8" name="Graphic 7" descr="Open quotation mark with solid fill">
            <a:extLst>
              <a:ext uri="{FF2B5EF4-FFF2-40B4-BE49-F238E27FC236}">
                <a16:creationId xmlns:a16="http://schemas.microsoft.com/office/drawing/2014/main" id="{88F8C4E0-7AAB-4B5A-9D60-BB33961A23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9757913" y="3693546"/>
            <a:ext cx="1595887" cy="1595887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F10F4C6-4EFF-4A7E-B2C5-24EF6899D3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39318" y="4680343"/>
            <a:ext cx="5313363" cy="609090"/>
          </a:xfrm>
        </p:spPr>
        <p:txBody>
          <a:bodyPr/>
          <a:lstStyle>
            <a:lvl1pPr marL="0" indent="0" algn="ctr">
              <a:buNone/>
              <a:defRPr>
                <a:latin typeface="+mj-lt"/>
              </a:defRPr>
            </a:lvl1pPr>
          </a:lstStyle>
          <a:p>
            <a:pPr lvl="0"/>
            <a:r>
              <a:rPr lang="en-US"/>
              <a:t>Quote Attribution - 28</a:t>
            </a:r>
          </a:p>
        </p:txBody>
      </p:sp>
    </p:spTree>
    <p:extLst>
      <p:ext uri="{BB962C8B-B14F-4D97-AF65-F5344CB8AC3E}">
        <p14:creationId xmlns:p14="http://schemas.microsoft.com/office/powerpoint/2010/main" val="356379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C066B-B11B-14FE-A594-44785B4A0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1CFE0-B4F2-625E-0390-61EEB233A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30BDA-E04F-26CD-8EC1-001EA0EC0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1AA5-1B7E-A14D-8510-EF2F64C7B3E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A19BC-1AD8-74D1-1E22-F509F0756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6E09F-00BC-8569-96F6-06F103723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5B2-EB46-4744-9727-E22DBD76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191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8CAC8-E84E-1D29-0965-0732419FD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58771-BE77-29C7-9981-8689FE627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FA26A-B49C-75C8-7CBE-99D185F36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1AA5-1B7E-A14D-8510-EF2F64C7B3E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E96BD-0379-021F-BA2A-8A88C96A1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D39A0-47B8-1616-E5AA-356908BE5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5B2-EB46-4744-9727-E22DBD76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1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00F80-F39D-86DC-66CE-008A35E5B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B10B7-6B31-2F40-323B-E258548814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BFFCA7-8279-BBCC-CCE7-054F08E50C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D07EEE-D555-5508-FB5A-E95F2B7FE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1AA5-1B7E-A14D-8510-EF2F64C7B3E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8E24D8-82DF-48D2-0776-0092A0699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856606-DCA3-88C6-1B9E-CCDA27843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5B2-EB46-4744-9727-E22DBD76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53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2AFA6-166B-C933-40A9-1DA2F5A25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22BD6D-1459-BE20-A347-DF3D3993B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DAAAC6-8FE3-85DF-F441-072B415A4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03F456-6B3F-5B1D-03BD-C0E2BCE01E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1E9386-474A-C28D-95BF-46619F5AE8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18BCB7-9657-01B8-88F7-4C862113F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1AA5-1B7E-A14D-8510-EF2F64C7B3E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066AC4-EA28-07B2-2353-17D7E85F9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2385B4-92CD-0769-A492-219068BCE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5B2-EB46-4744-9727-E22DBD76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26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4F42F-8B1F-2E3B-4A14-5E8C22E77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39F1F9-0EE7-5C14-19E5-DB454502B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1AA5-1B7E-A14D-8510-EF2F64C7B3E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61953B-5FE6-F5AF-9B75-7297FFFCE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167248-722A-9B7C-8158-A5A809BE4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5B2-EB46-4744-9727-E22DBD76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42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A342A4-290C-9AA3-2150-B6454DD91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1AA5-1B7E-A14D-8510-EF2F64C7B3E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A2D910-6CCE-614F-21A6-268B2FC18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269774-6D04-4DD3-01D7-D5CE6E617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5B2-EB46-4744-9727-E22DBD76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19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3E9BC-2718-1F74-0624-711D6856D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7AF0C-9FF8-3F55-F1BD-9F4C73372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2AC70B-3693-AE16-ED6F-527F4B79E3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D2D2F2-2ACD-91A4-6567-15B4743E9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1AA5-1B7E-A14D-8510-EF2F64C7B3E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2736C4-57DF-B5D3-00A6-325E1A1ED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08512-E351-BF63-458B-B838FC34A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5B2-EB46-4744-9727-E22DBD76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89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07C3B-1B9C-CB31-0C71-84E2A0483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FF5F7-A4AB-4261-58B0-C5D917604F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07F3AF-E0D4-F6AD-B9CB-BFD73E8A50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3C39D1-91AA-48B3-4A76-1E3C692BA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1AA5-1B7E-A14D-8510-EF2F64C7B3E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4B7732-9748-0A79-5ABF-399A354B1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12B9E2-1355-8827-88FE-F6A8BFF35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5B2-EB46-4744-9727-E22DBD76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48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864873-9077-C943-5C49-7DBFF65A0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29383-2981-36CC-D154-AC5C8691A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398BF-0579-8794-7CC4-E896BD7B91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51AA5-1B7E-A14D-8510-EF2F64C7B3E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2958B7-A197-BEA7-A3A9-F6A689E6C8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B0F92-22CE-4072-14BE-81D769E4F5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045B2-EB46-4744-9727-E22DBD76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68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EAF15-D836-4815-8662-7EFF057A7A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err="1">
                <a:cs typeface="Calibri Light"/>
              </a:rPr>
              <a:t>CATtColl</a:t>
            </a:r>
            <a:r>
              <a:rPr lang="en-GB">
                <a:cs typeface="Calibri Light"/>
              </a:rPr>
              <a:t> Dec 2022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657366-7A14-4EC9-8EB0-3D6BD22092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/>
              <a:t>Linking to </a:t>
            </a:r>
            <a:r>
              <a:rPr lang="en-US" err="1"/>
              <a:t>Formatio</a:t>
            </a:r>
            <a:r>
              <a:rPr lang="en-US"/>
              <a:t> Steering Group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3CD203-0DFE-4AEE-932A-6B735D9786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GB" err="1">
                <a:ea typeface="+mj-lt"/>
                <a:cs typeface="+mj-lt"/>
              </a:rPr>
              <a:t>CATtColl</a:t>
            </a:r>
            <a:r>
              <a:rPr lang="en-GB">
                <a:ea typeface="+mj-lt"/>
                <a:cs typeface="+mj-lt"/>
              </a:rPr>
              <a:t> </a:t>
            </a:r>
            <a:r>
              <a:rPr lang="en-GB" err="1">
                <a:ea typeface="+mj-lt"/>
                <a:cs typeface="+mj-lt"/>
              </a:rPr>
              <a:t>Formatio</a:t>
            </a:r>
            <a:r>
              <a:rPr lang="en-GB">
                <a:ea typeface="+mj-lt"/>
                <a:cs typeface="+mj-lt"/>
              </a:rPr>
              <a:t> Forum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44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52231-E39F-481B-AF8F-3B3AB59DD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The </a:t>
            </a:r>
            <a:r>
              <a:rPr lang="en-US" dirty="0" err="1">
                <a:cs typeface="Calibri Light"/>
              </a:rPr>
              <a:t>CATtColl</a:t>
            </a:r>
            <a:r>
              <a:rPr lang="en-US" dirty="0">
                <a:cs typeface="Calibri Light"/>
              </a:rPr>
              <a:t> Why? Our Purpose... </a:t>
            </a:r>
            <a:endParaRPr lang="en-GB" dirty="0">
              <a:ea typeface="Calibri Light"/>
              <a:cs typeface="Calibri Ligh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CB1B7-A5DE-4EAD-9FDF-84F9F1982D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err="1">
                <a:ea typeface="+mj-lt"/>
                <a:cs typeface="+mj-lt"/>
              </a:rPr>
              <a:t>Realising</a:t>
            </a:r>
            <a:r>
              <a:rPr lang="en-US">
                <a:ea typeface="Calibri Light"/>
                <a:cs typeface="Calibri Light"/>
              </a:rPr>
              <a:t> </a:t>
            </a:r>
            <a:r>
              <a:rPr lang="en-US" err="1">
                <a:ea typeface="Calibri Light"/>
                <a:cs typeface="Calibri Light"/>
              </a:rPr>
              <a:t>Formatio</a:t>
            </a:r>
            <a:r>
              <a:rPr lang="en-US">
                <a:ea typeface="Calibri Light"/>
                <a:cs typeface="Calibri Light"/>
              </a:rPr>
              <a:t> in Action via CMATs</a:t>
            </a:r>
            <a:endParaRPr lang="en-US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>
                <a:ea typeface="Calibri Light"/>
                <a:cs typeface="Calibri Light"/>
              </a:rPr>
              <a:t>Deliver on the NPQ/CPD partnership with CEFEL via CES &amp; </a:t>
            </a:r>
            <a:r>
              <a:rPr lang="en-US" err="1">
                <a:ea typeface="Calibri Light"/>
                <a:cs typeface="Calibri Light"/>
              </a:rPr>
              <a:t>CATtColl</a:t>
            </a:r>
            <a:endParaRPr lang="en-US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>
                <a:ea typeface="+mj-lt"/>
                <a:cs typeface="+mj-lt"/>
              </a:rPr>
              <a:t>Join up like-minded mid-size CMATs, DSCs, 4 Unis and other key partners </a:t>
            </a:r>
          </a:p>
          <a:p>
            <a:pPr marL="514350" indent="-514350">
              <a:buAutoNum type="arabicPeriod"/>
            </a:pPr>
            <a:r>
              <a:rPr lang="en-US">
                <a:ea typeface="+mj-lt"/>
                <a:cs typeface="+mj-lt"/>
              </a:rPr>
              <a:t>Share Updates via CES CEO Conf, Joint </a:t>
            </a:r>
            <a:r>
              <a:rPr lang="en-US" err="1">
                <a:ea typeface="+mj-lt"/>
                <a:cs typeface="+mj-lt"/>
              </a:rPr>
              <a:t>CoE</a:t>
            </a:r>
            <a:r>
              <a:rPr lang="en-US">
                <a:ea typeface="+mj-lt"/>
                <a:cs typeface="+mj-lt"/>
              </a:rPr>
              <a:t>/CES National Conf </a:t>
            </a:r>
            <a:endParaRPr lang="en-US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>
                <a:ea typeface="Calibri Light"/>
                <a:cs typeface="Calibri Light"/>
              </a:rPr>
              <a:t>Offer a </a:t>
            </a:r>
            <a:r>
              <a:rPr lang="en-US" err="1">
                <a:ea typeface="Calibri Light"/>
                <a:cs typeface="Calibri Light"/>
              </a:rPr>
              <a:t>CATtColl</a:t>
            </a:r>
            <a:r>
              <a:rPr lang="en-US">
                <a:ea typeface="Calibri Light"/>
                <a:cs typeface="Calibri Light"/>
              </a:rPr>
              <a:t> Steering Group to Develop Opportunities and act as an interface with key partners</a:t>
            </a:r>
          </a:p>
          <a:p>
            <a:pPr marL="514350" indent="-514350">
              <a:buAutoNum type="arabicPeriod"/>
            </a:pPr>
            <a:endParaRPr lang="en-US">
              <a:ea typeface="+mj-lt"/>
              <a:cs typeface="+mj-lt"/>
            </a:endParaRPr>
          </a:p>
          <a:p>
            <a:pPr marL="0" indent="0">
              <a:buNone/>
            </a:pPr>
            <a:endParaRPr lang="en-US"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7751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B4664-85F7-9C71-F0F0-0DBBFB465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CATtColl</a:t>
            </a:r>
            <a:r>
              <a:rPr lang="en-US"/>
              <a:t>: The Opportunity in 2022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1AF30-6E63-AAF9-D561-D5ED72E2BD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endParaRPr lang="en-US">
              <a:ea typeface="+mj-lt"/>
              <a:cs typeface="+mj-lt"/>
            </a:endParaRPr>
          </a:p>
          <a:p>
            <a:pPr>
              <a:buFontTx/>
              <a:buChar char="-"/>
            </a:pPr>
            <a:r>
              <a:rPr lang="en-US" dirty="0">
                <a:ea typeface="+mj-lt"/>
                <a:cs typeface="+mj-lt"/>
              </a:rPr>
              <a:t>To </a:t>
            </a:r>
            <a:r>
              <a:rPr lang="en-US" dirty="0" err="1">
                <a:ea typeface="+mj-lt"/>
                <a:cs typeface="+mj-lt"/>
              </a:rPr>
              <a:t>maximise</a:t>
            </a:r>
            <a:r>
              <a:rPr lang="en-US" dirty="0">
                <a:ea typeface="+mj-lt"/>
                <a:cs typeface="+mj-lt"/>
              </a:rPr>
              <a:t> funded NPQ opportunity at scale, using bespoke CMAT model and CMAT Flex</a:t>
            </a:r>
          </a:p>
          <a:p>
            <a:pPr>
              <a:buFontTx/>
              <a:buChar char="-"/>
            </a:pPr>
            <a:r>
              <a:rPr lang="en-US" dirty="0">
                <a:ea typeface="+mj-lt"/>
                <a:cs typeface="+mj-lt"/>
              </a:rPr>
              <a:t>To develop a faith aspect to NPQs and workforce development</a:t>
            </a:r>
          </a:p>
          <a:p>
            <a:pPr>
              <a:buFontTx/>
              <a:buChar char="-"/>
            </a:pPr>
            <a:r>
              <a:rPr lang="en-US" dirty="0">
                <a:ea typeface="+mj-lt"/>
                <a:cs typeface="+mj-lt"/>
              </a:rPr>
              <a:t>to structurally mirror CEFEL via CMAT capacity/CPD leads </a:t>
            </a:r>
          </a:p>
          <a:p>
            <a:pPr>
              <a:buFontTx/>
              <a:buChar char="-"/>
            </a:pPr>
            <a:r>
              <a:rPr lang="en-US" dirty="0">
                <a:ea typeface="+mj-lt"/>
                <a:cs typeface="+mj-lt"/>
              </a:rPr>
              <a:t>To develop a joined-up approach to RC ITT under the 4 RC Unis</a:t>
            </a:r>
          </a:p>
          <a:p>
            <a:pPr>
              <a:buFontTx/>
              <a:buChar char="-"/>
            </a:pPr>
            <a:r>
              <a:rPr lang="en-US" dirty="0">
                <a:ea typeface="+mj-lt"/>
                <a:cs typeface="+mj-lt"/>
              </a:rPr>
              <a:t>To move CEO best practice across the emerging RC sector via best practice network</a:t>
            </a:r>
          </a:p>
          <a:p>
            <a:pPr>
              <a:buFontTx/>
              <a:buChar char="-"/>
            </a:pPr>
            <a:r>
              <a:rPr lang="en-US" dirty="0">
                <a:ea typeface="+mj-lt"/>
                <a:cs typeface="+mj-lt"/>
              </a:rPr>
              <a:t>To include more CMAT CEO’s in any of the 3 strands as suits your mission, charism and context</a:t>
            </a:r>
          </a:p>
          <a:p>
            <a:pPr marL="0" indent="0">
              <a:buNone/>
            </a:pPr>
            <a:r>
              <a:rPr lang="en-US" dirty="0">
                <a:ea typeface="+mj-lt"/>
                <a:cs typeface="+mj-lt"/>
              </a:rPr>
              <a:t>Pmurden@dowat.co.uk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3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B4664-85F7-9C71-F0F0-0DBBFB465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CATtColl</a:t>
            </a:r>
            <a:r>
              <a:rPr lang="en-US" dirty="0"/>
              <a:t>: An Update as we approach 2023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1AF30-6E63-AAF9-D561-D5ED72E2BD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>
              <a:ea typeface="+mj-lt"/>
              <a:cs typeface="+mj-lt"/>
            </a:endParaRPr>
          </a:p>
          <a:p>
            <a:pPr>
              <a:buFont typeface="Calibri Light"/>
              <a:buChar char="▫"/>
            </a:pPr>
            <a:r>
              <a:rPr lang="en-US" dirty="0">
                <a:ea typeface="+mj-lt"/>
                <a:cs typeface="+mj-lt"/>
              </a:rPr>
              <a:t>Now 19 CEOs signed up</a:t>
            </a:r>
          </a:p>
          <a:p>
            <a:pPr>
              <a:buFont typeface="Calibri Light"/>
              <a:buChar char="▫"/>
            </a:pPr>
            <a:r>
              <a:rPr lang="en-US" dirty="0">
                <a:ea typeface="+mj-lt"/>
                <a:cs typeface="+mj-lt"/>
              </a:rPr>
              <a:t>Covering all 4 </a:t>
            </a:r>
            <a:r>
              <a:rPr lang="en-US" dirty="0" err="1">
                <a:ea typeface="+mj-lt"/>
                <a:cs typeface="+mj-lt"/>
              </a:rPr>
              <a:t>Formatio</a:t>
            </a:r>
            <a:r>
              <a:rPr lang="en-US" dirty="0">
                <a:ea typeface="+mj-lt"/>
                <a:cs typeface="+mj-lt"/>
              </a:rPr>
              <a:t> regions, 13 of 20 Diocese</a:t>
            </a:r>
          </a:p>
          <a:p>
            <a:pPr>
              <a:buFont typeface="Calibri Light"/>
              <a:buChar char="▫"/>
            </a:pPr>
            <a:r>
              <a:rPr lang="en-US" dirty="0">
                <a:ea typeface="+mj-lt"/>
                <a:cs typeface="+mj-lt"/>
              </a:rPr>
              <a:t>Combined pupil </a:t>
            </a:r>
            <a:r>
              <a:rPr lang="en-US" dirty="0" err="1">
                <a:ea typeface="+mj-lt"/>
                <a:cs typeface="+mj-lt"/>
              </a:rPr>
              <a:t>no.s</a:t>
            </a:r>
            <a:r>
              <a:rPr lang="en-US" dirty="0">
                <a:ea typeface="+mj-lt"/>
                <a:cs typeface="+mj-lt"/>
              </a:rPr>
              <a:t> 125,000, staff </a:t>
            </a:r>
            <a:r>
              <a:rPr lang="en-US" dirty="0" err="1">
                <a:ea typeface="+mj-lt"/>
                <a:cs typeface="+mj-lt"/>
              </a:rPr>
              <a:t>no.s</a:t>
            </a:r>
            <a:r>
              <a:rPr lang="en-US" dirty="0">
                <a:ea typeface="+mj-lt"/>
                <a:cs typeface="+mj-lt"/>
              </a:rPr>
              <a:t> 13,000 and turnover £800m+</a:t>
            </a:r>
          </a:p>
          <a:p>
            <a:pPr>
              <a:buFont typeface="Calibri Light"/>
            </a:pPr>
            <a:r>
              <a:rPr lang="en-US" dirty="0">
                <a:cs typeface="Calibri Light" panose="020F0302020204030204"/>
              </a:rPr>
              <a:t>Supporting Wales</a:t>
            </a:r>
          </a:p>
          <a:p>
            <a:pPr>
              <a:buFont typeface="Calibri Light"/>
            </a:pPr>
            <a:r>
              <a:rPr lang="en-US" dirty="0">
                <a:cs typeface="Calibri Light" panose="020F0302020204030204"/>
              </a:rPr>
              <a:t>In talks with Unis and Chartered Institute to support R&amp;D</a:t>
            </a:r>
          </a:p>
          <a:p>
            <a:pPr>
              <a:buFont typeface="Calibri Light"/>
            </a:pPr>
            <a:endParaRPr lang="en-US" dirty="0">
              <a:cs typeface="Calibri Light" panose="020F0302020204030204"/>
            </a:endParaRPr>
          </a:p>
          <a:p>
            <a:endParaRPr lang="en-US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05284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52231-E39F-481B-AF8F-3B3AB59DD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5. RC NQT Update – 6 New RCMATs at Scale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CB1B7-A5DE-4EAD-9FDF-84F9F1982D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endParaRPr lang="en-GB">
              <a:cs typeface="Calibri Light" panose="020F0302020204030204"/>
            </a:endParaRPr>
          </a:p>
          <a:p>
            <a:pPr>
              <a:buFont typeface="Calibri Light"/>
              <a:buChar char="▫"/>
            </a:pPr>
            <a:r>
              <a:rPr lang="en-GB" dirty="0">
                <a:cs typeface="Calibri"/>
              </a:rPr>
              <a:t>RCMAT Flex Model – since November</a:t>
            </a:r>
          </a:p>
          <a:p>
            <a:pPr>
              <a:buFont typeface="Calibri Light"/>
              <a:buChar char="▫"/>
            </a:pPr>
            <a:r>
              <a:rPr lang="en-GB" dirty="0">
                <a:cs typeface="Calibri"/>
              </a:rPr>
              <a:t>CEFEL thrilled</a:t>
            </a:r>
            <a:r>
              <a:rPr lang="en-GB" dirty="0">
                <a:ea typeface="+mn-lt"/>
                <a:cs typeface="+mn-lt"/>
              </a:rPr>
              <a:t> with uptake:</a:t>
            </a:r>
          </a:p>
          <a:p>
            <a:pPr>
              <a:buFont typeface="Calibri Light"/>
              <a:buChar char="▫"/>
            </a:pPr>
            <a:r>
              <a:rPr lang="en-GB" dirty="0">
                <a:ea typeface="+mn-lt"/>
                <a:cs typeface="+mn-lt"/>
              </a:rPr>
              <a:t>Kent: School Flex inside all 5 secondary schools. Autumn, all courses across the CMAT.</a:t>
            </a:r>
            <a:endParaRPr lang="en-GB" dirty="0">
              <a:cs typeface="Calibri"/>
            </a:endParaRPr>
          </a:p>
          <a:p>
            <a:pPr>
              <a:buFont typeface="Calibri Light"/>
              <a:buChar char="▫"/>
            </a:pPr>
            <a:r>
              <a:rPr lang="en-GB" dirty="0">
                <a:ea typeface="+mn-lt"/>
                <a:cs typeface="+mn-lt"/>
              </a:rPr>
              <a:t>Liverpool – DSC (Joan) &amp; Pope Francis CMAT, 3 RC and 3 CofE. All committed to flex model.  </a:t>
            </a:r>
          </a:p>
          <a:p>
            <a:pPr>
              <a:buFont typeface="Calibri Light"/>
              <a:buChar char="▫"/>
            </a:pPr>
            <a:r>
              <a:rPr lang="en-GB" dirty="0">
                <a:ea typeface="+mn-lt"/>
                <a:cs typeface="+mn-lt"/>
              </a:rPr>
              <a:t>3 secondaries in the North-West.</a:t>
            </a:r>
            <a:endParaRPr lang="en-GB" dirty="0">
              <a:cs typeface="Calibri"/>
            </a:endParaRPr>
          </a:p>
          <a:p>
            <a:pPr>
              <a:buFont typeface="Calibri Light"/>
              <a:buChar char="▫"/>
            </a:pPr>
            <a:r>
              <a:rPr lang="en-GB" dirty="0">
                <a:ea typeface="+mn-lt"/>
                <a:cs typeface="+mn-lt"/>
              </a:rPr>
              <a:t>Salford: St Patrick's Delivery Partner, more schools interested in the flex model. </a:t>
            </a:r>
            <a:endParaRPr lang="en-GB" dirty="0"/>
          </a:p>
          <a:p>
            <a:pPr>
              <a:buFont typeface="Calibri Light"/>
              <a:buChar char="▫"/>
            </a:pPr>
            <a:r>
              <a:rPr lang="en-GB" dirty="0">
                <a:ea typeface="+mn-lt"/>
                <a:cs typeface="+mn-lt"/>
              </a:rPr>
              <a:t>Alison Burrows &amp; North West: 65 CLP course, pilot 15 additionality with the NPQSL</a:t>
            </a:r>
            <a:endParaRPr lang="en-US" dirty="0"/>
          </a:p>
          <a:p>
            <a:pPr>
              <a:buFont typeface="Calibri Light"/>
              <a:buChar char="▫"/>
            </a:pPr>
            <a:r>
              <a:rPr lang="en-GB" dirty="0">
                <a:ea typeface="+mn-lt"/>
                <a:cs typeface="+mn-lt"/>
              </a:rPr>
              <a:t>Clifton: 4 RC secondary schools in Bristol plus more.</a:t>
            </a:r>
            <a:endParaRPr lang="en-GB" dirty="0"/>
          </a:p>
          <a:p>
            <a:pPr>
              <a:buFont typeface="Calibri Light"/>
              <a:buChar char="▫"/>
            </a:pPr>
            <a:r>
              <a:rPr lang="en-GB" dirty="0">
                <a:ea typeface="+mn-lt"/>
                <a:cs typeface="+mn-lt"/>
              </a:rPr>
              <a:t>Birmingham: Our Lady of The Magnificat, west Midlands. St </a:t>
            </a:r>
            <a:r>
              <a:rPr lang="en-GB" dirty="0" err="1">
                <a:ea typeface="+mn-lt"/>
                <a:cs typeface="+mn-lt"/>
              </a:rPr>
              <a:t>Augustins</a:t>
            </a:r>
            <a:r>
              <a:rPr lang="en-GB" dirty="0">
                <a:ea typeface="+mn-lt"/>
                <a:cs typeface="+mn-lt"/>
              </a:rPr>
              <a:t> is a legacy Training schools. Exclusively CMAT partners with CEFEL. All in.      </a:t>
            </a:r>
          </a:p>
          <a:p>
            <a:pPr>
              <a:buFont typeface="Calibri Light"/>
              <a:buChar char="▫"/>
            </a:pPr>
            <a:r>
              <a:rPr lang="en-GB" dirty="0">
                <a:ea typeface="+mn-lt"/>
                <a:cs typeface="+mn-lt"/>
              </a:rPr>
              <a:t>Plymouth CAST &amp; </a:t>
            </a:r>
            <a:r>
              <a:rPr lang="en-GB" dirty="0" err="1">
                <a:ea typeface="+mn-lt"/>
                <a:cs typeface="+mn-lt"/>
              </a:rPr>
              <a:t>DoWAT</a:t>
            </a:r>
            <a:endParaRPr lang="en-GB" dirty="0" err="1"/>
          </a:p>
          <a:p>
            <a:pPr>
              <a:buFontTx/>
              <a:buChar char="-"/>
            </a:pPr>
            <a:endParaRPr lang="en-GB" dirty="0">
              <a:cs typeface="Calibri Light" panose="020F0302020204030204"/>
            </a:endParaRPr>
          </a:p>
          <a:p>
            <a:pPr marL="0" indent="0">
              <a:buNone/>
            </a:pPr>
            <a:endParaRPr lang="en-US">
              <a:cs typeface="Calibri Light" panose="020F0302020204030204"/>
            </a:endParaRPr>
          </a:p>
          <a:p>
            <a:pPr marL="0" indent="0">
              <a:buNone/>
            </a:pPr>
            <a:endParaRPr lang="en-GB"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08154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52231-E39F-481B-AF8F-3B3AB59DD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6. NQT Plus CB/AW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CB1B7-A5DE-4EAD-9FDF-84F9F1982D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en-GB">
                <a:cs typeface="Calibri Light" panose="020F0302020204030204"/>
              </a:rPr>
              <a:t>Aim</a:t>
            </a:r>
          </a:p>
          <a:p>
            <a:pPr>
              <a:buFontTx/>
              <a:buChar char="-"/>
            </a:pPr>
            <a:endParaRPr lang="en-GB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en-GB">
                <a:cs typeface="Calibri Light" panose="020F0302020204030204"/>
              </a:rPr>
              <a:t>RC Pilot</a:t>
            </a:r>
          </a:p>
          <a:p>
            <a:pPr>
              <a:buFontTx/>
              <a:buChar char="-"/>
            </a:pPr>
            <a:endParaRPr lang="en-GB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en-GB">
                <a:cs typeface="Calibri Light" panose="020F0302020204030204"/>
              </a:rPr>
              <a:t>Opportunity</a:t>
            </a:r>
          </a:p>
          <a:p>
            <a:pPr>
              <a:buFontTx/>
              <a:buChar char="-"/>
            </a:pPr>
            <a:endParaRPr lang="en-US">
              <a:cs typeface="Calibri Light" panose="020F0302020204030204"/>
            </a:endParaRPr>
          </a:p>
          <a:p>
            <a:pPr marL="0" indent="0">
              <a:buNone/>
            </a:pPr>
            <a:endParaRPr lang="en-US">
              <a:cs typeface="Calibri Light" panose="020F0302020204030204"/>
            </a:endParaRPr>
          </a:p>
          <a:p>
            <a:pPr marL="0" indent="0">
              <a:buNone/>
            </a:pPr>
            <a:endParaRPr lang="en-GB"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18812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52231-E39F-481B-AF8F-3B3AB59DD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7. A National Catholic Approach to ITT?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CB1B7-A5DE-4EAD-9FDF-84F9F1982D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en-GB">
                <a:cs typeface="Calibri Light" panose="020F0302020204030204"/>
              </a:rPr>
              <a:t>‘CMAT Direct Model’, National approach under the 4 RC Universities</a:t>
            </a:r>
          </a:p>
          <a:p>
            <a:pPr>
              <a:buFontTx/>
              <a:buChar char="-"/>
            </a:pPr>
            <a:endParaRPr lang="en-GB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en-GB">
                <a:cs typeface="Calibri Light" panose="020F0302020204030204"/>
              </a:rPr>
              <a:t>Replicable/</a:t>
            </a:r>
            <a:r>
              <a:rPr lang="en-GB" err="1">
                <a:cs typeface="Calibri Light" panose="020F0302020204030204"/>
              </a:rPr>
              <a:t>franchisable</a:t>
            </a:r>
            <a:r>
              <a:rPr lang="en-GB">
                <a:cs typeface="Calibri Light" panose="020F0302020204030204"/>
              </a:rPr>
              <a:t> across Diocese and CMATs</a:t>
            </a:r>
          </a:p>
          <a:p>
            <a:pPr>
              <a:buFontTx/>
              <a:buChar char="-"/>
            </a:pPr>
            <a:endParaRPr lang="en-GB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en-GB">
                <a:cs typeface="Calibri Light" panose="020F0302020204030204"/>
              </a:rPr>
              <a:t>Working party (Add up date from Unis)</a:t>
            </a:r>
          </a:p>
          <a:p>
            <a:pPr>
              <a:buFontTx/>
              <a:buChar char="-"/>
            </a:pPr>
            <a:endParaRPr lang="en-GB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en-GB">
                <a:cs typeface="Calibri Light" panose="020F0302020204030204"/>
              </a:rPr>
              <a:t>Draft model</a:t>
            </a:r>
          </a:p>
          <a:p>
            <a:pPr marL="0" indent="0">
              <a:buNone/>
            </a:pPr>
            <a:endParaRPr lang="en-US">
              <a:cs typeface="Calibri Light" panose="020F0302020204030204"/>
            </a:endParaRPr>
          </a:p>
          <a:p>
            <a:pPr marL="0" indent="0">
              <a:buNone/>
            </a:pPr>
            <a:endParaRPr lang="en-US">
              <a:cs typeface="Calibri Light" panose="020F0302020204030204"/>
            </a:endParaRPr>
          </a:p>
          <a:p>
            <a:pPr marL="0" indent="0">
              <a:buNone/>
            </a:pPr>
            <a:endParaRPr lang="en-GB"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18623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52231-E39F-481B-AF8F-3B3AB59DD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8. CEO Best Practice Network - All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CB1B7-A5DE-4EAD-9FDF-84F9F1982D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en-US" dirty="0">
                <a:cs typeface="Calibri Light" panose="020F0302020204030204"/>
              </a:rPr>
              <a:t>Unique RC context: “Give unto Caesar…God what is God’s” </a:t>
            </a:r>
          </a:p>
          <a:p>
            <a:pPr>
              <a:buFontTx/>
              <a:buChar char="-"/>
            </a:pPr>
            <a:r>
              <a:rPr lang="en-US" dirty="0">
                <a:cs typeface="Calibri Light" panose="020F0302020204030204"/>
              </a:rPr>
              <a:t>3 Core Functions of a CMAT (Mission, Standards, Finance)</a:t>
            </a:r>
          </a:p>
          <a:p>
            <a:pPr>
              <a:buFontTx/>
              <a:buChar char="-"/>
            </a:pPr>
            <a:r>
              <a:rPr lang="en-US" dirty="0">
                <a:cs typeface="Calibri Light" panose="020F0302020204030204"/>
              </a:rPr>
              <a:t>Topics covered</a:t>
            </a:r>
          </a:p>
          <a:p>
            <a:pPr>
              <a:buFontTx/>
              <a:buChar char="-"/>
            </a:pPr>
            <a:r>
              <a:rPr lang="en-US" dirty="0">
                <a:cs typeface="Calibri Light" panose="020F0302020204030204"/>
              </a:rPr>
              <a:t>Challenges of the scale via screen</a:t>
            </a:r>
          </a:p>
          <a:p>
            <a:pPr>
              <a:buFontTx/>
              <a:buChar char="-"/>
            </a:pPr>
            <a:r>
              <a:rPr lang="en-US" dirty="0">
                <a:cs typeface="Calibri Light" panose="020F0302020204030204"/>
              </a:rPr>
              <a:t>Opportunity to curate and capture BP</a:t>
            </a:r>
          </a:p>
          <a:p>
            <a:pPr>
              <a:buFontTx/>
              <a:buChar char="-"/>
            </a:pPr>
            <a:r>
              <a:rPr lang="en-US" dirty="0">
                <a:cs typeface="Calibri Light" panose="020F0302020204030204"/>
              </a:rPr>
              <a:t>Challenge of capacity as we grow to larger group</a:t>
            </a:r>
            <a:endParaRPr lang="en-GB" dirty="0"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091461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52231-E39F-481B-AF8F-3B3AB59DD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9. AOB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CB1B7-A5DE-4EAD-9FDF-84F9F1982D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55274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EAF15-D836-4815-8662-7EFF057A7A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cs typeface="Calibri Light"/>
              </a:rPr>
              <a:t>Dec 2022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657366-7A14-4EC9-8EB0-3D6BD22092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err="1"/>
              <a:t>Formatio</a:t>
            </a:r>
            <a:r>
              <a:rPr lang="en-US"/>
              <a:t> Steering Group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3CD203-0DFE-4AEE-932A-6B735D9786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err="1">
                <a:ea typeface="+mj-lt"/>
                <a:cs typeface="+mj-lt"/>
              </a:rPr>
              <a:t>CATtColl</a:t>
            </a:r>
            <a:r>
              <a:rPr lang="en-GB">
                <a:ea typeface="+mj-lt"/>
                <a:cs typeface="+mj-lt"/>
              </a:rPr>
              <a:t> &amp; </a:t>
            </a:r>
            <a:r>
              <a:rPr lang="en-GB" err="1">
                <a:ea typeface="+mj-lt"/>
                <a:cs typeface="+mj-lt"/>
              </a:rPr>
              <a:t>Formatio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22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52231-E39F-481B-AF8F-3B3AB59DD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Agenda Welcome  - PM</a:t>
            </a:r>
            <a:endParaRPr lang="en-GB">
              <a:cs typeface="Calibri Ligh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CB1B7-A5DE-4EAD-9FDF-84F9F1982D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>
                <a:ea typeface="+mj-lt"/>
                <a:cs typeface="+mj-lt"/>
              </a:rPr>
              <a:t>Welcome – PM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>
                <a:ea typeface="+mj-lt"/>
                <a:cs typeface="+mj-lt"/>
              </a:rPr>
              <a:t>Prayer – CB</a:t>
            </a:r>
          </a:p>
          <a:p>
            <a:pPr marL="514350" indent="-514350">
              <a:buAutoNum type="arabicPeriod"/>
            </a:pPr>
            <a:r>
              <a:rPr lang="en-US" dirty="0">
                <a:ea typeface="+mj-lt"/>
                <a:cs typeface="+mj-lt"/>
              </a:rPr>
              <a:t>Introductions</a:t>
            </a:r>
          </a:p>
          <a:p>
            <a:pPr marL="514350" indent="-514350">
              <a:buAutoNum type="arabicPeriod"/>
            </a:pPr>
            <a:r>
              <a:rPr lang="en-US" dirty="0">
                <a:ea typeface="+mj-lt"/>
                <a:cs typeface="+mj-lt"/>
              </a:rPr>
              <a:t>Purpose of Forum – PM/CB</a:t>
            </a:r>
          </a:p>
          <a:p>
            <a:pPr marL="514350" indent="-514350">
              <a:buAutoNum type="arabicPeriod"/>
            </a:pPr>
            <a:r>
              <a:rPr lang="en-US" dirty="0">
                <a:ea typeface="+mj-lt"/>
                <a:cs typeface="+mj-lt"/>
              </a:rPr>
              <a:t>NPQ Update - PM</a:t>
            </a:r>
          </a:p>
          <a:p>
            <a:pPr marL="514350" indent="-514350">
              <a:buAutoNum type="arabicPeriod"/>
            </a:pPr>
            <a:r>
              <a:rPr lang="en-US" dirty="0">
                <a:ea typeface="+mj-lt"/>
                <a:cs typeface="+mj-lt"/>
              </a:rPr>
              <a:t>NPQ Plus – CB</a:t>
            </a:r>
          </a:p>
          <a:p>
            <a:pPr marL="514350" indent="-514350">
              <a:buAutoNum type="arabicPeriod"/>
            </a:pPr>
            <a:r>
              <a:rPr lang="en-US" dirty="0">
                <a:ea typeface="+mj-lt"/>
                <a:cs typeface="+mj-lt"/>
              </a:rPr>
              <a:t>ITT – Unis and PM</a:t>
            </a:r>
          </a:p>
          <a:p>
            <a:pPr marL="514350" indent="-514350">
              <a:buAutoNum type="arabicPeriod"/>
            </a:pPr>
            <a:r>
              <a:rPr lang="en-US" dirty="0">
                <a:ea typeface="+mj-lt"/>
                <a:cs typeface="+mj-lt"/>
              </a:rPr>
              <a:t>Best Practice – CEOs</a:t>
            </a:r>
          </a:p>
          <a:p>
            <a:pPr marL="514350" indent="-514350">
              <a:buAutoNum type="arabicPeriod"/>
            </a:pPr>
            <a:r>
              <a:rPr lang="en-US" dirty="0">
                <a:ea typeface="+mj-lt"/>
                <a:cs typeface="+mj-lt"/>
              </a:rPr>
              <a:t>AOB</a:t>
            </a:r>
          </a:p>
          <a:p>
            <a:pPr marL="0" indent="0">
              <a:buNone/>
            </a:pPr>
            <a:endParaRPr lang="en-US" dirty="0"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38657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20146-498C-4272-A6D0-5A39AD898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>
                <a:cs typeface="Calibri Light"/>
              </a:rPr>
              <a:t>Our leaders will exercise the values of courage, humility, hopefulness, and joy, engaging with the community and empowering those around them. 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B904CC-CDCB-4AE0-A937-4148040715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err="1">
                <a:cs typeface="Calibri Light"/>
              </a:rPr>
              <a:t>Formatio</a:t>
            </a:r>
            <a:r>
              <a:rPr lang="en-GB">
                <a:cs typeface="Calibri Light"/>
              </a:rPr>
              <a:t> Strategy Document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325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0A451A5A-F7EA-3C05-E780-F209CF6BC3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1" r="9091"/>
          <a:stretch/>
        </p:blipFill>
        <p:spPr bwMode="auto">
          <a:xfrm>
            <a:off x="20" y="-159448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0">
            <a:extLst>
              <a:ext uri="{FF2B5EF4-FFF2-40B4-BE49-F238E27FC236}">
                <a16:creationId xmlns:a16="http://schemas.microsoft.com/office/drawing/2014/main" id="{86C7B4A1-154A-4DF0-AC46-F88D75A2E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7197772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652231-E39F-481B-AF8F-3B3AB59DD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3"/>
            <a:ext cx="6619811" cy="72045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dirty="0"/>
              <a:t>Friday 1</a:t>
            </a:r>
            <a:r>
              <a:rPr lang="en-US" sz="2800" baseline="30000" dirty="0"/>
              <a:t>st</a:t>
            </a:r>
            <a:r>
              <a:rPr lang="en-US" sz="2800" dirty="0"/>
              <a:t> Week of Advent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CB1B7-A5DE-4EAD-9FDF-84F9F1982D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4109" y="1360714"/>
            <a:ext cx="6620505" cy="4534059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2400" b="1" dirty="0"/>
              <a:t>Father, we seek the guidance of your Holy Spirit</a:t>
            </a:r>
          </a:p>
          <a:p>
            <a:pPr marL="0" indent="0">
              <a:buNone/>
            </a:pPr>
            <a:r>
              <a:rPr lang="en-US" sz="2400" b="1" dirty="0"/>
              <a:t>In the business that is before us.</a:t>
            </a:r>
          </a:p>
          <a:p>
            <a:pPr marL="0" indent="0">
              <a:buNone/>
            </a:pPr>
            <a:r>
              <a:rPr lang="en-US" sz="2400" b="1" dirty="0"/>
              <a:t>In planning for the future, </a:t>
            </a:r>
          </a:p>
          <a:p>
            <a:pPr marL="0" indent="0">
              <a:buNone/>
            </a:pPr>
            <a:r>
              <a:rPr lang="en-US" sz="2400" b="1" dirty="0"/>
              <a:t>Give us vision and wisdom;</a:t>
            </a:r>
          </a:p>
          <a:p>
            <a:pPr marL="0" indent="0">
              <a:buNone/>
            </a:pPr>
            <a:r>
              <a:rPr lang="en-US" sz="2400" b="1" dirty="0"/>
              <a:t>In dealing with people,</a:t>
            </a:r>
          </a:p>
          <a:p>
            <a:pPr marL="0" indent="0">
              <a:buNone/>
            </a:pPr>
            <a:r>
              <a:rPr lang="en-US" sz="2400" b="1" dirty="0"/>
              <a:t>Give us love and forgiveness.</a:t>
            </a:r>
          </a:p>
          <a:p>
            <a:pPr marL="0" indent="0">
              <a:buNone/>
            </a:pPr>
            <a:r>
              <a:rPr lang="en-US" sz="2400" b="1" dirty="0"/>
              <a:t>Help us in all things,</a:t>
            </a:r>
          </a:p>
          <a:p>
            <a:pPr marL="0" indent="0">
              <a:buNone/>
            </a:pPr>
            <a:r>
              <a:rPr lang="en-US" sz="2400" b="1" dirty="0"/>
              <a:t>To </a:t>
            </a:r>
            <a:r>
              <a:rPr lang="en-US" sz="2400" b="1" dirty="0" err="1"/>
              <a:t>honour</a:t>
            </a:r>
            <a:r>
              <a:rPr lang="en-US" sz="2400" b="1" dirty="0"/>
              <a:t> your name,</a:t>
            </a:r>
          </a:p>
          <a:p>
            <a:pPr marL="0" indent="0">
              <a:buNone/>
            </a:pPr>
            <a:r>
              <a:rPr lang="en-US" sz="2400" b="1" dirty="0"/>
              <a:t>To advance your kingdom,</a:t>
            </a:r>
          </a:p>
          <a:p>
            <a:pPr marL="0" indent="0">
              <a:buNone/>
            </a:pPr>
            <a:r>
              <a:rPr lang="en-US" sz="2400" b="1" dirty="0"/>
              <a:t>To seek your will.</a:t>
            </a:r>
          </a:p>
          <a:p>
            <a:pPr marL="0" indent="0">
              <a:buNone/>
            </a:pPr>
            <a:r>
              <a:rPr lang="en-US" sz="2400" b="1" dirty="0"/>
              <a:t>We ask this through Christ, our Lord.  Amen</a:t>
            </a:r>
          </a:p>
        </p:txBody>
      </p:sp>
    </p:spTree>
    <p:extLst>
      <p:ext uri="{BB962C8B-B14F-4D97-AF65-F5344CB8AC3E}">
        <p14:creationId xmlns:p14="http://schemas.microsoft.com/office/powerpoint/2010/main" val="3318674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52231-E39F-481B-AF8F-3B3AB59DD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Introductions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CB1B7-A5DE-4EAD-9FDF-84F9F1982D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>
                <a:ea typeface="+mj-lt"/>
                <a:cs typeface="+mj-lt"/>
              </a:rPr>
              <a:t>CEOs</a:t>
            </a:r>
          </a:p>
          <a:p>
            <a:pPr marL="0" indent="0">
              <a:buNone/>
            </a:pPr>
            <a:r>
              <a:rPr lang="en-GB">
                <a:ea typeface="+mj-lt"/>
                <a:cs typeface="+mj-lt"/>
              </a:rPr>
              <a:t>CES</a:t>
            </a:r>
          </a:p>
          <a:p>
            <a:pPr marL="0" indent="0">
              <a:buNone/>
            </a:pPr>
            <a:r>
              <a:rPr lang="en-GB">
                <a:ea typeface="+mj-lt"/>
                <a:cs typeface="+mj-lt"/>
              </a:rPr>
              <a:t>DSCs</a:t>
            </a:r>
          </a:p>
          <a:p>
            <a:pPr marL="0" indent="0">
              <a:buNone/>
            </a:pPr>
            <a:r>
              <a:rPr lang="en-GB">
                <a:ea typeface="+mj-lt"/>
                <a:cs typeface="+mj-lt"/>
              </a:rPr>
              <a:t>Universities</a:t>
            </a:r>
          </a:p>
          <a:p>
            <a:pPr marL="0" indent="0">
              <a:buNone/>
            </a:pPr>
            <a:r>
              <a:rPr lang="en-GB" err="1">
                <a:cs typeface="Calibri Light" panose="020F0302020204030204"/>
              </a:rPr>
              <a:t>CoE</a:t>
            </a:r>
            <a:r>
              <a:rPr lang="en-GB">
                <a:cs typeface="Calibri Light" panose="020F0302020204030204"/>
              </a:rPr>
              <a:t>/CEFEL</a:t>
            </a:r>
          </a:p>
          <a:p>
            <a:pPr>
              <a:buFontTx/>
              <a:buChar char="-"/>
            </a:pPr>
            <a:endParaRPr lang="en-GB"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14396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52231-E39F-481B-AF8F-3B3AB59DD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Recap: </a:t>
            </a:r>
            <a:r>
              <a:rPr lang="en-US" err="1">
                <a:cs typeface="Calibri Light"/>
              </a:rPr>
              <a:t>CATtColl</a:t>
            </a:r>
            <a:r>
              <a:rPr lang="en-US">
                <a:cs typeface="Calibri Light"/>
              </a:rPr>
              <a:t> Purpose</a:t>
            </a:r>
            <a:r>
              <a:rPr lang="en-GB">
                <a:cs typeface="Calibri Light"/>
              </a:rPr>
              <a:t> 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CB1B7-A5DE-4EAD-9FDF-84F9F1982D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>
                <a:ea typeface="+mj-lt"/>
                <a:cs typeface="+mj-lt"/>
              </a:rPr>
              <a:t>1</a:t>
            </a:r>
            <a:r>
              <a:rPr lang="en-US" baseline="30000">
                <a:ea typeface="+mj-lt"/>
                <a:cs typeface="+mj-lt"/>
              </a:rPr>
              <a:t>st</a:t>
            </a:r>
            <a:r>
              <a:rPr lang="en-US">
                <a:ea typeface="+mj-lt"/>
                <a:cs typeface="+mj-lt"/>
              </a:rPr>
              <a:t> CES CEO National Conference, Nov 21</a:t>
            </a:r>
          </a:p>
          <a:p>
            <a:pPr marL="514350" indent="-514350">
              <a:buAutoNum type="arabicPeriod"/>
            </a:pPr>
            <a:r>
              <a:rPr lang="en-US">
                <a:ea typeface="+mj-lt"/>
                <a:cs typeface="+mj-lt"/>
              </a:rPr>
              <a:t>CEFEL/CES Partnership around NPQs</a:t>
            </a:r>
          </a:p>
          <a:p>
            <a:pPr marL="514350" indent="-514350">
              <a:buAutoNum type="arabicPeriod"/>
            </a:pPr>
            <a:r>
              <a:rPr lang="en-US">
                <a:ea typeface="+mj-lt"/>
                <a:cs typeface="+mj-lt"/>
              </a:rPr>
              <a:t>Like-minded CEOs, 6 now 19 Mid-sized CMATs, covering all 4 regions, 13 of the 20 Diocese</a:t>
            </a:r>
          </a:p>
          <a:p>
            <a:pPr marL="514350" indent="-514350">
              <a:buAutoNum type="arabicPeriod"/>
            </a:pPr>
            <a:r>
              <a:rPr lang="en-US">
                <a:ea typeface="+mj-lt"/>
                <a:cs typeface="+mj-lt"/>
              </a:rPr>
              <a:t>Scale: £1bn Turnover; 12,000 RC staff; 130,000 RC pupils</a:t>
            </a:r>
          </a:p>
          <a:p>
            <a:pPr marL="514350" indent="-514350">
              <a:buAutoNum type="arabicPeriod"/>
            </a:pPr>
            <a:r>
              <a:rPr lang="en-US">
                <a:ea typeface="+mj-lt"/>
                <a:cs typeface="+mj-lt"/>
              </a:rPr>
              <a:t>Training Context: NPQs, ITT, CEO Best Practice</a:t>
            </a:r>
          </a:p>
          <a:p>
            <a:pPr marL="514350" indent="-514350">
              <a:buAutoNum type="arabicPeriod"/>
            </a:pPr>
            <a:r>
              <a:rPr lang="en-US">
                <a:ea typeface="+mj-lt"/>
                <a:cs typeface="+mj-lt"/>
              </a:rPr>
              <a:t>Constituted around 6 founder members who curate aims and link to </a:t>
            </a:r>
            <a:r>
              <a:rPr lang="en-US" err="1">
                <a:ea typeface="+mj-lt"/>
                <a:cs typeface="+mj-lt"/>
              </a:rPr>
              <a:t>Formatio</a:t>
            </a:r>
            <a:r>
              <a:rPr lang="en-US">
                <a:ea typeface="+mj-lt"/>
                <a:cs typeface="+mj-lt"/>
              </a:rPr>
              <a:t> Steering Group via this Forum 3x a year</a:t>
            </a:r>
          </a:p>
          <a:p>
            <a:pPr marL="514350" indent="-514350">
              <a:buAutoNum type="arabicPeriod"/>
            </a:pPr>
            <a:r>
              <a:rPr lang="en-US">
                <a:ea typeface="+mj-lt"/>
                <a:cs typeface="+mj-lt"/>
              </a:rPr>
              <a:t>Aim: To share best practice across our CMAT, school-led system</a:t>
            </a:r>
          </a:p>
          <a:p>
            <a:pPr marL="0" indent="0">
              <a:buNone/>
            </a:pPr>
            <a:endParaRPr lang="en-US"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36123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52231-E39F-481B-AF8F-3B3AB59DD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Founder Members: A Steering Group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CB1B7-A5DE-4EAD-9FDF-84F9F1982D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>
                <a:ea typeface="+mj-lt"/>
                <a:cs typeface="+mj-lt"/>
              </a:rPr>
              <a:t>The founder members came together following the inaugural CES national conference in Nov 21 and will seek to promote </a:t>
            </a:r>
            <a:r>
              <a:rPr lang="en-US" err="1">
                <a:ea typeface="+mj-lt"/>
                <a:cs typeface="+mj-lt"/>
              </a:rPr>
              <a:t>CATtColl</a:t>
            </a:r>
            <a:r>
              <a:rPr lang="en-US">
                <a:ea typeface="+mj-lt"/>
                <a:cs typeface="+mj-lt"/>
              </a:rPr>
              <a:t> objectives via a steering group that meets at least annually. The Chair’s role will alternate annually. The members are:</a:t>
            </a:r>
          </a:p>
          <a:p>
            <a:pPr marL="0" indent="0">
              <a:buNone/>
            </a:pPr>
            <a:r>
              <a:rPr lang="en-US" err="1">
                <a:ea typeface="+mj-lt"/>
                <a:cs typeface="+mj-lt"/>
              </a:rPr>
              <a:t>PMurden</a:t>
            </a:r>
            <a:r>
              <a:rPr lang="en-US">
                <a:ea typeface="+mj-lt"/>
                <a:cs typeface="+mj-lt"/>
              </a:rPr>
              <a:t>, </a:t>
            </a:r>
            <a:r>
              <a:rPr lang="en-US" err="1">
                <a:ea typeface="+mj-lt"/>
                <a:cs typeface="+mj-lt"/>
              </a:rPr>
              <a:t>DoWAT</a:t>
            </a:r>
            <a:r>
              <a:rPr lang="en-US">
                <a:ea typeface="+mj-lt"/>
                <a:cs typeface="+mj-lt"/>
              </a:rPr>
              <a:t>, Westminster, South East</a:t>
            </a:r>
          </a:p>
          <a:p>
            <a:pPr marL="0" indent="0">
              <a:buNone/>
            </a:pPr>
            <a:r>
              <a:rPr lang="en-US">
                <a:ea typeface="+mj-lt"/>
                <a:cs typeface="+mj-lt"/>
              </a:rPr>
              <a:t>Z Batten, </a:t>
            </a:r>
            <a:r>
              <a:rPr lang="en-US" err="1">
                <a:ea typeface="+mj-lt"/>
                <a:cs typeface="+mj-lt"/>
              </a:rPr>
              <a:t>Pcast</a:t>
            </a:r>
            <a:r>
              <a:rPr lang="en-US">
                <a:ea typeface="+mj-lt"/>
                <a:cs typeface="+mj-lt"/>
              </a:rPr>
              <a:t>, Plymouth, South West</a:t>
            </a:r>
          </a:p>
          <a:p>
            <a:pPr marL="0" indent="0">
              <a:buNone/>
            </a:pPr>
            <a:r>
              <a:rPr lang="en-US">
                <a:ea typeface="+mj-lt"/>
                <a:cs typeface="+mj-lt"/>
              </a:rPr>
              <a:t>Daniel Copley, Emmaus, Salford, North West</a:t>
            </a:r>
          </a:p>
          <a:p>
            <a:pPr marL="0" indent="0">
              <a:buNone/>
            </a:pPr>
            <a:r>
              <a:rPr lang="en-US">
                <a:ea typeface="+mj-lt"/>
                <a:cs typeface="+mj-lt"/>
              </a:rPr>
              <a:t>Lesley Fitton, BKCAT, Leeds, North East</a:t>
            </a:r>
          </a:p>
          <a:p>
            <a:pPr marL="0" indent="0">
              <a:buNone/>
            </a:pPr>
            <a:r>
              <a:rPr lang="en-US">
                <a:ea typeface="+mj-lt"/>
                <a:cs typeface="+mj-lt"/>
              </a:rPr>
              <a:t>Darren Beardsley, BWCAT , Leeds, North East</a:t>
            </a:r>
          </a:p>
          <a:p>
            <a:pPr marL="0" indent="0">
              <a:buNone/>
            </a:pPr>
            <a:r>
              <a:rPr lang="en-US">
                <a:ea typeface="+mj-lt"/>
                <a:cs typeface="+mj-lt"/>
              </a:rPr>
              <a:t>Brian Conway, St John The Baptist, East Anglia, South East</a:t>
            </a:r>
          </a:p>
          <a:p>
            <a:pPr marL="0" indent="0">
              <a:buNone/>
            </a:pPr>
            <a:endParaRPr lang="en-US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519444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52231-E39F-481B-AF8F-3B3AB59DD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cs typeface="Calibri Light"/>
              </a:rPr>
              <a:t>CATtColl</a:t>
            </a:r>
            <a:r>
              <a:rPr lang="en-US">
                <a:cs typeface="Calibri Light"/>
              </a:rPr>
              <a:t> - What we do…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CB1B7-A5DE-4EAD-9FDF-84F9F1982D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>
                <a:cs typeface="Calibri Light" panose="020F0302020204030204"/>
              </a:rPr>
              <a:t>'</a:t>
            </a:r>
            <a:r>
              <a:rPr lang="en-GB" err="1">
                <a:cs typeface="Calibri Light" panose="020F0302020204030204"/>
              </a:rPr>
              <a:t>CATtColl</a:t>
            </a:r>
            <a:r>
              <a:rPr lang="en-GB">
                <a:cs typeface="Calibri Light" panose="020F0302020204030204"/>
              </a:rPr>
              <a:t> Exists to promote collaborative working between like-minded mid-sized </a:t>
            </a:r>
            <a:r>
              <a:rPr lang="en-GB" err="1">
                <a:cs typeface="Calibri Light" panose="020F0302020204030204"/>
              </a:rPr>
              <a:t>CMats</a:t>
            </a:r>
            <a:r>
              <a:rPr lang="en-GB">
                <a:cs typeface="Calibri Light" panose="020F0302020204030204"/>
              </a:rPr>
              <a:t> around a common agenda of...</a:t>
            </a:r>
          </a:p>
          <a:p>
            <a:pPr marL="0" indent="0">
              <a:buNone/>
            </a:pPr>
            <a:r>
              <a:rPr lang="en-GB">
                <a:cs typeface="Calibri Light" panose="020F0302020204030204"/>
              </a:rPr>
              <a:t>- NPQ partnership at scale with CEFEL</a:t>
            </a:r>
          </a:p>
          <a:p>
            <a:pPr marL="0" indent="0">
              <a:buNone/>
            </a:pPr>
            <a:r>
              <a:rPr lang="en-GB">
                <a:cs typeface="Calibri Light" panose="020F0302020204030204"/>
              </a:rPr>
              <a:t>- RC ITT in partnership with the 4 RC Universities based on a schools based model</a:t>
            </a:r>
          </a:p>
          <a:p>
            <a:pPr marL="0" indent="0">
              <a:buNone/>
            </a:pPr>
            <a:r>
              <a:rPr lang="en-GB">
                <a:cs typeface="Calibri Light" panose="020F0302020204030204"/>
              </a:rPr>
              <a:t>- sharing best practice between RC CEOs via a unique prism of mission delivery and sector best practice and the 3 core functions of a MAT</a:t>
            </a:r>
          </a:p>
          <a:p>
            <a:pPr marL="0" indent="0">
              <a:buNone/>
            </a:pPr>
            <a:r>
              <a:rPr lang="en-GB">
                <a:cs typeface="Calibri Light" panose="020F0302020204030204"/>
              </a:rPr>
              <a:t>- supporting the CES and </a:t>
            </a:r>
            <a:r>
              <a:rPr lang="en-GB" err="1">
                <a:cs typeface="Calibri Light" panose="020F0302020204030204"/>
              </a:rPr>
              <a:t>CoE</a:t>
            </a:r>
            <a:r>
              <a:rPr lang="en-GB">
                <a:cs typeface="Calibri Light" panose="020F0302020204030204"/>
              </a:rPr>
              <a:t> education partnership.'</a:t>
            </a:r>
          </a:p>
          <a:p>
            <a:pPr marL="0" indent="0">
              <a:buNone/>
            </a:pPr>
            <a:endParaRPr lang="en-GB">
              <a:cs typeface="Calibri Light" panose="020F0302020204030204"/>
            </a:endParaRPr>
          </a:p>
          <a:p>
            <a:pPr marL="0" indent="0">
              <a:buNone/>
            </a:pPr>
            <a:endParaRPr lang="en-US">
              <a:cs typeface="Calibri Light" panose="020F0302020204030204"/>
            </a:endParaRPr>
          </a:p>
          <a:p>
            <a:pPr marL="0" indent="0">
              <a:buNone/>
            </a:pPr>
            <a:endParaRPr lang="en-US">
              <a:cs typeface="Calibri Light" panose="020F0302020204030204"/>
            </a:endParaRPr>
          </a:p>
          <a:p>
            <a:pPr marL="0" indent="0">
              <a:buNone/>
            </a:pPr>
            <a:endParaRPr lang="en-GB"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53767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52231-E39F-481B-AF8F-3B3AB59DD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cs typeface="Calibri Light"/>
              </a:rPr>
              <a:t>CATtColl</a:t>
            </a:r>
            <a:r>
              <a:rPr lang="en-US">
                <a:cs typeface="Calibri Light"/>
              </a:rPr>
              <a:t> – How We Meet…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CB1B7-A5DE-4EAD-9FDF-84F9F1982D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endParaRPr lang="en-US">
              <a:cs typeface="Calibri Light" panose="020F0302020204030204"/>
            </a:endParaRPr>
          </a:p>
          <a:p>
            <a:pPr marL="514350" indent="-514350">
              <a:buAutoNum type="arabicPeriod"/>
            </a:pPr>
            <a:r>
              <a:rPr lang="en-US">
                <a:cs typeface="Calibri Light" panose="020F0302020204030204"/>
              </a:rPr>
              <a:t>5 x </a:t>
            </a:r>
            <a:r>
              <a:rPr lang="en-US" err="1">
                <a:cs typeface="Calibri Light" panose="020F0302020204030204"/>
              </a:rPr>
              <a:t>CATtColl</a:t>
            </a:r>
            <a:r>
              <a:rPr lang="en-US">
                <a:cs typeface="Calibri Light" panose="020F0302020204030204"/>
              </a:rPr>
              <a:t> CEO Best Practice – Mission and 3 Core Functions</a:t>
            </a:r>
            <a:endParaRPr lang="en-US"/>
          </a:p>
          <a:p>
            <a:pPr marL="514350" indent="-514350">
              <a:buAutoNum type="arabicPeriod"/>
            </a:pPr>
            <a:r>
              <a:rPr lang="en-US">
                <a:cs typeface="Calibri Light" panose="020F0302020204030204"/>
              </a:rPr>
              <a:t>3 x </a:t>
            </a:r>
            <a:r>
              <a:rPr lang="en-US" err="1">
                <a:cs typeface="Calibri Light" panose="020F0302020204030204"/>
              </a:rPr>
              <a:t>Formatio</a:t>
            </a:r>
            <a:r>
              <a:rPr lang="en-US">
                <a:cs typeface="Calibri Light" panose="020F0302020204030204"/>
              </a:rPr>
              <a:t> Forum Groups </a:t>
            </a:r>
            <a:r>
              <a:rPr lang="en-US" err="1">
                <a:cs typeface="Calibri Light" panose="020F0302020204030204"/>
              </a:rPr>
              <a:t>inc</a:t>
            </a:r>
            <a:r>
              <a:rPr lang="en-US">
                <a:cs typeface="Calibri Light" panose="020F0302020204030204"/>
              </a:rPr>
              <a:t> CES, </a:t>
            </a:r>
            <a:r>
              <a:rPr lang="en-US" err="1">
                <a:cs typeface="Calibri Light" panose="020F0302020204030204"/>
              </a:rPr>
              <a:t>CoE</a:t>
            </a:r>
            <a:r>
              <a:rPr lang="en-US">
                <a:cs typeface="Calibri Light" panose="020F0302020204030204"/>
              </a:rPr>
              <a:t>, DSCs linked to </a:t>
            </a:r>
            <a:r>
              <a:rPr lang="en-US" err="1">
                <a:cs typeface="Calibri Light" panose="020F0302020204030204"/>
              </a:rPr>
              <a:t>Formatio</a:t>
            </a:r>
            <a:r>
              <a:rPr lang="en-US">
                <a:cs typeface="Calibri Light" panose="020F0302020204030204"/>
              </a:rPr>
              <a:t> </a:t>
            </a:r>
          </a:p>
          <a:p>
            <a:pPr marL="0" indent="0">
              <a:buNone/>
            </a:pPr>
            <a:r>
              <a:rPr lang="en-US">
                <a:cs typeface="Calibri Light" panose="020F0302020204030204"/>
              </a:rPr>
              <a:t>- NPQs Updates</a:t>
            </a:r>
          </a:p>
          <a:p>
            <a:pPr marL="0" indent="0">
              <a:buNone/>
            </a:pPr>
            <a:r>
              <a:rPr lang="en-US">
                <a:cs typeface="Calibri Light" panose="020F0302020204030204"/>
              </a:rPr>
              <a:t>- ITT Updates</a:t>
            </a:r>
          </a:p>
          <a:p>
            <a:pPr marL="0" indent="0">
              <a:buNone/>
            </a:pPr>
            <a:r>
              <a:rPr lang="en-US">
                <a:cs typeface="Calibri Light" panose="020F0302020204030204"/>
              </a:rPr>
              <a:t>- NPQ plus and other CES/CEFEL Initiatives</a:t>
            </a:r>
          </a:p>
          <a:p>
            <a:pPr marL="0" indent="0">
              <a:buNone/>
            </a:pPr>
            <a:r>
              <a:rPr lang="en-US">
                <a:cs typeface="Calibri Light" panose="020F0302020204030204"/>
              </a:rPr>
              <a:t>3. Termly steering group meetings that steer agendas &amp; work of group </a:t>
            </a:r>
            <a:r>
              <a:rPr lang="en-US" err="1">
                <a:cs typeface="Calibri Light" panose="020F0302020204030204"/>
              </a:rPr>
              <a:t>inc</a:t>
            </a:r>
            <a:r>
              <a:rPr lang="en-US">
                <a:cs typeface="Calibri Light" panose="020F0302020204030204"/>
              </a:rPr>
              <a:t> ITT Working Party</a:t>
            </a:r>
            <a:endParaRPr lang="en-US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19222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996</Words>
  <Application>Microsoft Office PowerPoint</Application>
  <PresentationFormat>Widescreen</PresentationFormat>
  <Paragraphs>145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CATtColl Dec 2022</vt:lpstr>
      <vt:lpstr>Agenda Welcome  - PM</vt:lpstr>
      <vt:lpstr>Our leaders will exercise the values of courage, humility, hopefulness, and joy, engaging with the community and empowering those around them. </vt:lpstr>
      <vt:lpstr>Friday 1st Week of Advent</vt:lpstr>
      <vt:lpstr>Introductions</vt:lpstr>
      <vt:lpstr>Recap: CATtColl Purpose </vt:lpstr>
      <vt:lpstr>Founder Members: A Steering Group</vt:lpstr>
      <vt:lpstr>CATtColl - What we do…</vt:lpstr>
      <vt:lpstr>CATtColl – How We Meet…</vt:lpstr>
      <vt:lpstr>The CATtColl Why? Our Purpose... </vt:lpstr>
      <vt:lpstr>CATtColl: The Opportunity in 2022</vt:lpstr>
      <vt:lpstr>CATtColl: An Update as we approach 2023</vt:lpstr>
      <vt:lpstr>5. RC NQT Update – 6 New RCMATs at Scale</vt:lpstr>
      <vt:lpstr>6. NQT Plus CB/AW</vt:lpstr>
      <vt:lpstr>7. A National Catholic Approach to ITT?</vt:lpstr>
      <vt:lpstr>8. CEO Best Practice Network - All</vt:lpstr>
      <vt:lpstr>9. AOB</vt:lpstr>
      <vt:lpstr>Dec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 2022</dc:title>
  <dc:creator>Patrick Murden</dc:creator>
  <cp:lastModifiedBy>Lee Bromfield</cp:lastModifiedBy>
  <cp:revision>79</cp:revision>
  <dcterms:created xsi:type="dcterms:W3CDTF">2022-11-03T13:35:34Z</dcterms:created>
  <dcterms:modified xsi:type="dcterms:W3CDTF">2022-12-02T11:21:00Z</dcterms:modified>
</cp:coreProperties>
</file>