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61" r:id="rId6"/>
    <p:sldId id="264" r:id="rId7"/>
    <p:sldId id="265" r:id="rId8"/>
    <p:sldId id="266" r:id="rId9"/>
    <p:sldId id="270" r:id="rId10"/>
    <p:sldId id="271" r:id="rId11"/>
    <p:sldId id="267" r:id="rId12"/>
    <p:sldId id="262" r:id="rId13"/>
    <p:sldId id="269" r:id="rId14"/>
    <p:sldId id="268" r:id="rId15"/>
    <p:sldId id="25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541E6-68BF-FFD1-3A39-2D93EB14AB11}" v="99" dt="2023-06-09T12:46:32.731"/>
    <p1510:client id="{13E2A6B1-8518-6243-BF40-89B340935E21}" v="150" dt="2023-06-09T13:15:37.621"/>
    <p1510:client id="{F2470EB2-9B14-7FA7-F7E5-43F954DF3931}" v="111" dt="2023-06-09T13:22:47.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3C115-9490-1B43-9DE1-0F0B552B6B77}" type="datetimeFigureOut">
              <a:rPr lang="en-GB" smtClean="0"/>
              <a:t>04/07/2023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778898-6DAA-3C4F-87B1-AA25ADBB05F0}" type="slidenum">
              <a:rPr lang="en-GB" smtClean="0"/>
              <a:t>‹#›</a:t>
            </a:fld>
            <a:endParaRPr lang="en-GB"/>
          </a:p>
        </p:txBody>
      </p:sp>
    </p:spTree>
    <p:extLst>
      <p:ext uri="{BB962C8B-B14F-4D97-AF65-F5344CB8AC3E}">
        <p14:creationId xmlns:p14="http://schemas.microsoft.com/office/powerpoint/2010/main" val="51237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778898-6DAA-3C4F-87B1-AA25ADBB05F0}" type="slidenum">
              <a:rPr lang="en-GB" smtClean="0"/>
              <a:t>2</a:t>
            </a:fld>
            <a:endParaRPr lang="en-GB"/>
          </a:p>
        </p:txBody>
      </p:sp>
    </p:spTree>
    <p:extLst>
      <p:ext uri="{BB962C8B-B14F-4D97-AF65-F5344CB8AC3E}">
        <p14:creationId xmlns:p14="http://schemas.microsoft.com/office/powerpoint/2010/main" val="158856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778898-6DAA-3C4F-87B1-AA25ADBB05F0}" type="slidenum">
              <a:rPr lang="en-GB" smtClean="0"/>
              <a:t>3</a:t>
            </a:fld>
            <a:endParaRPr lang="en-GB"/>
          </a:p>
        </p:txBody>
      </p:sp>
    </p:spTree>
    <p:extLst>
      <p:ext uri="{BB962C8B-B14F-4D97-AF65-F5344CB8AC3E}">
        <p14:creationId xmlns:p14="http://schemas.microsoft.com/office/powerpoint/2010/main" val="56970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778898-6DAA-3C4F-87B1-AA25ADBB05F0}" type="slidenum">
              <a:rPr lang="en-GB" smtClean="0"/>
              <a:t>4</a:t>
            </a:fld>
            <a:endParaRPr lang="en-GB"/>
          </a:p>
        </p:txBody>
      </p:sp>
    </p:spTree>
    <p:extLst>
      <p:ext uri="{BB962C8B-B14F-4D97-AF65-F5344CB8AC3E}">
        <p14:creationId xmlns:p14="http://schemas.microsoft.com/office/powerpoint/2010/main" val="9474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778898-6DAA-3C4F-87B1-AA25ADBB05F0}" type="slidenum">
              <a:rPr lang="en-GB" smtClean="0"/>
              <a:t>5</a:t>
            </a:fld>
            <a:endParaRPr lang="en-GB"/>
          </a:p>
        </p:txBody>
      </p:sp>
    </p:spTree>
    <p:extLst>
      <p:ext uri="{BB962C8B-B14F-4D97-AF65-F5344CB8AC3E}">
        <p14:creationId xmlns:p14="http://schemas.microsoft.com/office/powerpoint/2010/main" val="1214287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1778898-6DAA-3C4F-87B1-AA25ADBB05F0}" type="slidenum">
              <a:rPr lang="en-GB" smtClean="0"/>
              <a:t>8</a:t>
            </a:fld>
            <a:endParaRPr lang="en-GB"/>
          </a:p>
        </p:txBody>
      </p:sp>
    </p:spTree>
    <p:extLst>
      <p:ext uri="{BB962C8B-B14F-4D97-AF65-F5344CB8AC3E}">
        <p14:creationId xmlns:p14="http://schemas.microsoft.com/office/powerpoint/2010/main" val="762330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E5229-E274-4FD8-0266-3787A43B659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B81150E-6350-F4FF-47E3-74DA32EC58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11B58F7-CA66-4857-BF70-029BA1BA2143}"/>
              </a:ext>
            </a:extLst>
          </p:cNvPr>
          <p:cNvSpPr>
            <a:spLocks noGrp="1"/>
          </p:cNvSpPr>
          <p:nvPr>
            <p:ph type="dt" sz="half" idx="10"/>
          </p:nvPr>
        </p:nvSpPr>
        <p:spPr/>
        <p:txBody>
          <a:bodyPr/>
          <a:lstStyle/>
          <a:p>
            <a:fld id="{5C1B6AEB-8F02-EB4C-BED5-9A858C1F9FB2}" type="datetimeFigureOut">
              <a:rPr lang="en-GB" smtClean="0"/>
              <a:t>04/07/2023</a:t>
            </a:fld>
            <a:endParaRPr lang="en-GB"/>
          </a:p>
        </p:txBody>
      </p:sp>
      <p:sp>
        <p:nvSpPr>
          <p:cNvPr id="5" name="Footer Placeholder 4">
            <a:extLst>
              <a:ext uri="{FF2B5EF4-FFF2-40B4-BE49-F238E27FC236}">
                <a16:creationId xmlns:a16="http://schemas.microsoft.com/office/drawing/2014/main" id="{5E570BCC-580B-E725-14E4-AAFCB1AF28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99BE03-89D5-EBE7-A287-FE2E2D885398}"/>
              </a:ext>
            </a:extLst>
          </p:cNvPr>
          <p:cNvSpPr>
            <a:spLocks noGrp="1"/>
          </p:cNvSpPr>
          <p:nvPr>
            <p:ph type="sldNum" sz="quarter" idx="12"/>
          </p:nvPr>
        </p:nvSpPr>
        <p:spPr/>
        <p:txBody>
          <a:bodyPr/>
          <a:lstStyle/>
          <a:p>
            <a:fld id="{420EC169-B8B0-E242-BDCC-094EB968B326}" type="slidenum">
              <a:rPr lang="en-GB" smtClean="0"/>
              <a:t>‹#›</a:t>
            </a:fld>
            <a:endParaRPr lang="en-GB"/>
          </a:p>
        </p:txBody>
      </p:sp>
    </p:spTree>
    <p:extLst>
      <p:ext uri="{BB962C8B-B14F-4D97-AF65-F5344CB8AC3E}">
        <p14:creationId xmlns:p14="http://schemas.microsoft.com/office/powerpoint/2010/main" val="3383820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20B1-360C-4FBF-698A-1447446065F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2176A73-7334-C472-DF65-D2A2ED852FC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400448-ADBB-BABD-6505-BFAF51172E04}"/>
              </a:ext>
            </a:extLst>
          </p:cNvPr>
          <p:cNvSpPr>
            <a:spLocks noGrp="1"/>
          </p:cNvSpPr>
          <p:nvPr>
            <p:ph type="dt" sz="half" idx="10"/>
          </p:nvPr>
        </p:nvSpPr>
        <p:spPr/>
        <p:txBody>
          <a:bodyPr/>
          <a:lstStyle/>
          <a:p>
            <a:fld id="{5C1B6AEB-8F02-EB4C-BED5-9A858C1F9FB2}" type="datetimeFigureOut">
              <a:rPr lang="en-GB" smtClean="0"/>
              <a:t>04/07/2023</a:t>
            </a:fld>
            <a:endParaRPr lang="en-GB"/>
          </a:p>
        </p:txBody>
      </p:sp>
      <p:sp>
        <p:nvSpPr>
          <p:cNvPr id="5" name="Footer Placeholder 4">
            <a:extLst>
              <a:ext uri="{FF2B5EF4-FFF2-40B4-BE49-F238E27FC236}">
                <a16:creationId xmlns:a16="http://schemas.microsoft.com/office/drawing/2014/main" id="{BD28ED37-606C-B095-2E9C-7E4F4A1289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FFCEA-ACA4-31F5-14C4-B63A997554C7}"/>
              </a:ext>
            </a:extLst>
          </p:cNvPr>
          <p:cNvSpPr>
            <a:spLocks noGrp="1"/>
          </p:cNvSpPr>
          <p:nvPr>
            <p:ph type="sldNum" sz="quarter" idx="12"/>
          </p:nvPr>
        </p:nvSpPr>
        <p:spPr/>
        <p:txBody>
          <a:bodyPr/>
          <a:lstStyle/>
          <a:p>
            <a:fld id="{420EC169-B8B0-E242-BDCC-094EB968B326}" type="slidenum">
              <a:rPr lang="en-GB" smtClean="0"/>
              <a:t>‹#›</a:t>
            </a:fld>
            <a:endParaRPr lang="en-GB"/>
          </a:p>
        </p:txBody>
      </p:sp>
    </p:spTree>
    <p:extLst>
      <p:ext uri="{BB962C8B-B14F-4D97-AF65-F5344CB8AC3E}">
        <p14:creationId xmlns:p14="http://schemas.microsoft.com/office/powerpoint/2010/main" val="20486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16CEFB-3515-9340-51F4-9D1E296EAEB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B0CD32D-090D-CC1F-18AA-07D7A5049E1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CA0E502-6882-550A-2642-858A6ED9C98B}"/>
              </a:ext>
            </a:extLst>
          </p:cNvPr>
          <p:cNvSpPr>
            <a:spLocks noGrp="1"/>
          </p:cNvSpPr>
          <p:nvPr>
            <p:ph type="dt" sz="half" idx="10"/>
          </p:nvPr>
        </p:nvSpPr>
        <p:spPr/>
        <p:txBody>
          <a:bodyPr/>
          <a:lstStyle/>
          <a:p>
            <a:fld id="{5C1B6AEB-8F02-EB4C-BED5-9A858C1F9FB2}" type="datetimeFigureOut">
              <a:rPr lang="en-GB" smtClean="0"/>
              <a:t>04/07/2023</a:t>
            </a:fld>
            <a:endParaRPr lang="en-GB"/>
          </a:p>
        </p:txBody>
      </p:sp>
      <p:sp>
        <p:nvSpPr>
          <p:cNvPr id="5" name="Footer Placeholder 4">
            <a:extLst>
              <a:ext uri="{FF2B5EF4-FFF2-40B4-BE49-F238E27FC236}">
                <a16:creationId xmlns:a16="http://schemas.microsoft.com/office/drawing/2014/main" id="{C4CB663A-1F5C-CFF7-3341-22D0190D58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E7A844-47E5-797D-5F46-10091664955F}"/>
              </a:ext>
            </a:extLst>
          </p:cNvPr>
          <p:cNvSpPr>
            <a:spLocks noGrp="1"/>
          </p:cNvSpPr>
          <p:nvPr>
            <p:ph type="sldNum" sz="quarter" idx="12"/>
          </p:nvPr>
        </p:nvSpPr>
        <p:spPr/>
        <p:txBody>
          <a:bodyPr/>
          <a:lstStyle/>
          <a:p>
            <a:fld id="{420EC169-B8B0-E242-BDCC-094EB968B326}" type="slidenum">
              <a:rPr lang="en-GB" smtClean="0"/>
              <a:t>‹#›</a:t>
            </a:fld>
            <a:endParaRPr lang="en-GB"/>
          </a:p>
        </p:txBody>
      </p:sp>
    </p:spTree>
    <p:extLst>
      <p:ext uri="{BB962C8B-B14F-4D97-AF65-F5344CB8AC3E}">
        <p14:creationId xmlns:p14="http://schemas.microsoft.com/office/powerpoint/2010/main" val="2629226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8CBD-8492-1667-6761-8204593F78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FCF9C6E-FD19-E1A9-C4E5-D3068382745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CE50B34-BBDA-A823-D492-03C9C4D4F387}"/>
              </a:ext>
            </a:extLst>
          </p:cNvPr>
          <p:cNvSpPr>
            <a:spLocks noGrp="1"/>
          </p:cNvSpPr>
          <p:nvPr>
            <p:ph type="dt" sz="half" idx="10"/>
          </p:nvPr>
        </p:nvSpPr>
        <p:spPr/>
        <p:txBody>
          <a:bodyPr/>
          <a:lstStyle/>
          <a:p>
            <a:fld id="{5C1B6AEB-8F02-EB4C-BED5-9A858C1F9FB2}" type="datetimeFigureOut">
              <a:rPr lang="en-GB" smtClean="0"/>
              <a:t>04/07/2023</a:t>
            </a:fld>
            <a:endParaRPr lang="en-GB"/>
          </a:p>
        </p:txBody>
      </p:sp>
      <p:sp>
        <p:nvSpPr>
          <p:cNvPr id="5" name="Footer Placeholder 4">
            <a:extLst>
              <a:ext uri="{FF2B5EF4-FFF2-40B4-BE49-F238E27FC236}">
                <a16:creationId xmlns:a16="http://schemas.microsoft.com/office/drawing/2014/main" id="{3E783485-7859-115D-CE22-21F81DF496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7D2AA-F635-C690-4ED3-7A87804DCCFF}"/>
              </a:ext>
            </a:extLst>
          </p:cNvPr>
          <p:cNvSpPr>
            <a:spLocks noGrp="1"/>
          </p:cNvSpPr>
          <p:nvPr>
            <p:ph type="sldNum" sz="quarter" idx="12"/>
          </p:nvPr>
        </p:nvSpPr>
        <p:spPr/>
        <p:txBody>
          <a:bodyPr/>
          <a:lstStyle/>
          <a:p>
            <a:fld id="{420EC169-B8B0-E242-BDCC-094EB968B326}" type="slidenum">
              <a:rPr lang="en-GB" smtClean="0"/>
              <a:t>‹#›</a:t>
            </a:fld>
            <a:endParaRPr lang="en-GB"/>
          </a:p>
        </p:txBody>
      </p:sp>
    </p:spTree>
    <p:extLst>
      <p:ext uri="{BB962C8B-B14F-4D97-AF65-F5344CB8AC3E}">
        <p14:creationId xmlns:p14="http://schemas.microsoft.com/office/powerpoint/2010/main" val="78414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C682E-43C0-1103-D18B-BB7A1718BB2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1FEEE58-C119-BF0A-E592-3C7E202A79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8E27F6F-80F3-0121-756E-A0B8E85FCD6D}"/>
              </a:ext>
            </a:extLst>
          </p:cNvPr>
          <p:cNvSpPr>
            <a:spLocks noGrp="1"/>
          </p:cNvSpPr>
          <p:nvPr>
            <p:ph type="dt" sz="half" idx="10"/>
          </p:nvPr>
        </p:nvSpPr>
        <p:spPr/>
        <p:txBody>
          <a:bodyPr/>
          <a:lstStyle/>
          <a:p>
            <a:fld id="{5C1B6AEB-8F02-EB4C-BED5-9A858C1F9FB2}" type="datetimeFigureOut">
              <a:rPr lang="en-GB" smtClean="0"/>
              <a:t>04/07/2023</a:t>
            </a:fld>
            <a:endParaRPr lang="en-GB"/>
          </a:p>
        </p:txBody>
      </p:sp>
      <p:sp>
        <p:nvSpPr>
          <p:cNvPr id="5" name="Footer Placeholder 4">
            <a:extLst>
              <a:ext uri="{FF2B5EF4-FFF2-40B4-BE49-F238E27FC236}">
                <a16:creationId xmlns:a16="http://schemas.microsoft.com/office/drawing/2014/main" id="{89FB7B01-777B-2A5A-1CF0-4893BB7E4C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EA47B-DFC3-987A-EF2A-D81641A3C90D}"/>
              </a:ext>
            </a:extLst>
          </p:cNvPr>
          <p:cNvSpPr>
            <a:spLocks noGrp="1"/>
          </p:cNvSpPr>
          <p:nvPr>
            <p:ph type="sldNum" sz="quarter" idx="12"/>
          </p:nvPr>
        </p:nvSpPr>
        <p:spPr/>
        <p:txBody>
          <a:bodyPr/>
          <a:lstStyle/>
          <a:p>
            <a:fld id="{420EC169-B8B0-E242-BDCC-094EB968B326}" type="slidenum">
              <a:rPr lang="en-GB" smtClean="0"/>
              <a:t>‹#›</a:t>
            </a:fld>
            <a:endParaRPr lang="en-GB"/>
          </a:p>
        </p:txBody>
      </p:sp>
    </p:spTree>
    <p:extLst>
      <p:ext uri="{BB962C8B-B14F-4D97-AF65-F5344CB8AC3E}">
        <p14:creationId xmlns:p14="http://schemas.microsoft.com/office/powerpoint/2010/main" val="178582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643DE-39A3-5D11-019D-FD02E593713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5FAB57-8CAA-6DEA-6054-C8F978C6696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EC7EAAA-BED8-2A84-80E6-6BE2C0974E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A9661DA-8B94-7EC1-DA05-DE146FE4C229}"/>
              </a:ext>
            </a:extLst>
          </p:cNvPr>
          <p:cNvSpPr>
            <a:spLocks noGrp="1"/>
          </p:cNvSpPr>
          <p:nvPr>
            <p:ph type="dt" sz="half" idx="10"/>
          </p:nvPr>
        </p:nvSpPr>
        <p:spPr/>
        <p:txBody>
          <a:bodyPr/>
          <a:lstStyle/>
          <a:p>
            <a:fld id="{5C1B6AEB-8F02-EB4C-BED5-9A858C1F9FB2}" type="datetimeFigureOut">
              <a:rPr lang="en-GB" smtClean="0"/>
              <a:t>04/07/2023</a:t>
            </a:fld>
            <a:endParaRPr lang="en-GB"/>
          </a:p>
        </p:txBody>
      </p:sp>
      <p:sp>
        <p:nvSpPr>
          <p:cNvPr id="6" name="Footer Placeholder 5">
            <a:extLst>
              <a:ext uri="{FF2B5EF4-FFF2-40B4-BE49-F238E27FC236}">
                <a16:creationId xmlns:a16="http://schemas.microsoft.com/office/drawing/2014/main" id="{BA9B4D8B-0BB9-AE23-E36B-6E7EE0804E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B2211D-9F52-5E7A-A179-CB5BE7451496}"/>
              </a:ext>
            </a:extLst>
          </p:cNvPr>
          <p:cNvSpPr>
            <a:spLocks noGrp="1"/>
          </p:cNvSpPr>
          <p:nvPr>
            <p:ph type="sldNum" sz="quarter" idx="12"/>
          </p:nvPr>
        </p:nvSpPr>
        <p:spPr/>
        <p:txBody>
          <a:bodyPr/>
          <a:lstStyle/>
          <a:p>
            <a:fld id="{420EC169-B8B0-E242-BDCC-094EB968B326}" type="slidenum">
              <a:rPr lang="en-GB" smtClean="0"/>
              <a:t>‹#›</a:t>
            </a:fld>
            <a:endParaRPr lang="en-GB"/>
          </a:p>
        </p:txBody>
      </p:sp>
    </p:spTree>
    <p:extLst>
      <p:ext uri="{BB962C8B-B14F-4D97-AF65-F5344CB8AC3E}">
        <p14:creationId xmlns:p14="http://schemas.microsoft.com/office/powerpoint/2010/main" val="32523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1B0E-F11E-105D-E64D-D0ECC87FFC5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7BEE350-F03C-6494-98FE-FD8AB93EF0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65699E6-E902-64CF-9F51-026E02C62D0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E32B10A-9428-A5A1-A625-83F1581706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05BFF6-2271-73E8-6958-3568E3B6172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B94E501-B0A4-C772-1135-41D1DF76709D}"/>
              </a:ext>
            </a:extLst>
          </p:cNvPr>
          <p:cNvSpPr>
            <a:spLocks noGrp="1"/>
          </p:cNvSpPr>
          <p:nvPr>
            <p:ph type="dt" sz="half" idx="10"/>
          </p:nvPr>
        </p:nvSpPr>
        <p:spPr/>
        <p:txBody>
          <a:bodyPr/>
          <a:lstStyle/>
          <a:p>
            <a:fld id="{5C1B6AEB-8F02-EB4C-BED5-9A858C1F9FB2}" type="datetimeFigureOut">
              <a:rPr lang="en-GB" smtClean="0"/>
              <a:t>04/07/2023</a:t>
            </a:fld>
            <a:endParaRPr lang="en-GB"/>
          </a:p>
        </p:txBody>
      </p:sp>
      <p:sp>
        <p:nvSpPr>
          <p:cNvPr id="8" name="Footer Placeholder 7">
            <a:extLst>
              <a:ext uri="{FF2B5EF4-FFF2-40B4-BE49-F238E27FC236}">
                <a16:creationId xmlns:a16="http://schemas.microsoft.com/office/drawing/2014/main" id="{E2BE6FE9-03B4-D581-1E70-9246E284D3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35C2D6-333E-E022-DFC9-38A121E9789C}"/>
              </a:ext>
            </a:extLst>
          </p:cNvPr>
          <p:cNvSpPr>
            <a:spLocks noGrp="1"/>
          </p:cNvSpPr>
          <p:nvPr>
            <p:ph type="sldNum" sz="quarter" idx="12"/>
          </p:nvPr>
        </p:nvSpPr>
        <p:spPr/>
        <p:txBody>
          <a:bodyPr/>
          <a:lstStyle/>
          <a:p>
            <a:fld id="{420EC169-B8B0-E242-BDCC-094EB968B326}" type="slidenum">
              <a:rPr lang="en-GB" smtClean="0"/>
              <a:t>‹#›</a:t>
            </a:fld>
            <a:endParaRPr lang="en-GB"/>
          </a:p>
        </p:txBody>
      </p:sp>
    </p:spTree>
    <p:extLst>
      <p:ext uri="{BB962C8B-B14F-4D97-AF65-F5344CB8AC3E}">
        <p14:creationId xmlns:p14="http://schemas.microsoft.com/office/powerpoint/2010/main" val="130726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EBF6-57D3-F9CA-D4FB-115C6EFDC70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210D977-0073-B1D4-19A4-DD788E76BEF3}"/>
              </a:ext>
            </a:extLst>
          </p:cNvPr>
          <p:cNvSpPr>
            <a:spLocks noGrp="1"/>
          </p:cNvSpPr>
          <p:nvPr>
            <p:ph type="dt" sz="half" idx="10"/>
          </p:nvPr>
        </p:nvSpPr>
        <p:spPr/>
        <p:txBody>
          <a:bodyPr/>
          <a:lstStyle/>
          <a:p>
            <a:fld id="{5C1B6AEB-8F02-EB4C-BED5-9A858C1F9FB2}" type="datetimeFigureOut">
              <a:rPr lang="en-GB" smtClean="0"/>
              <a:t>04/07/2023</a:t>
            </a:fld>
            <a:endParaRPr lang="en-GB"/>
          </a:p>
        </p:txBody>
      </p:sp>
      <p:sp>
        <p:nvSpPr>
          <p:cNvPr id="4" name="Footer Placeholder 3">
            <a:extLst>
              <a:ext uri="{FF2B5EF4-FFF2-40B4-BE49-F238E27FC236}">
                <a16:creationId xmlns:a16="http://schemas.microsoft.com/office/drawing/2014/main" id="{9A30074D-503E-5ED1-6F91-7F46212390D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360D32-1471-B32C-1C7F-5950655CF68F}"/>
              </a:ext>
            </a:extLst>
          </p:cNvPr>
          <p:cNvSpPr>
            <a:spLocks noGrp="1"/>
          </p:cNvSpPr>
          <p:nvPr>
            <p:ph type="sldNum" sz="quarter" idx="12"/>
          </p:nvPr>
        </p:nvSpPr>
        <p:spPr/>
        <p:txBody>
          <a:bodyPr/>
          <a:lstStyle/>
          <a:p>
            <a:fld id="{420EC169-B8B0-E242-BDCC-094EB968B326}" type="slidenum">
              <a:rPr lang="en-GB" smtClean="0"/>
              <a:t>‹#›</a:t>
            </a:fld>
            <a:endParaRPr lang="en-GB"/>
          </a:p>
        </p:txBody>
      </p:sp>
    </p:spTree>
    <p:extLst>
      <p:ext uri="{BB962C8B-B14F-4D97-AF65-F5344CB8AC3E}">
        <p14:creationId xmlns:p14="http://schemas.microsoft.com/office/powerpoint/2010/main" val="198251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7F1F7-3234-6498-AFE1-4398066790FE}"/>
              </a:ext>
            </a:extLst>
          </p:cNvPr>
          <p:cNvSpPr>
            <a:spLocks noGrp="1"/>
          </p:cNvSpPr>
          <p:nvPr>
            <p:ph type="dt" sz="half" idx="10"/>
          </p:nvPr>
        </p:nvSpPr>
        <p:spPr/>
        <p:txBody>
          <a:bodyPr/>
          <a:lstStyle/>
          <a:p>
            <a:fld id="{5C1B6AEB-8F02-EB4C-BED5-9A858C1F9FB2}" type="datetimeFigureOut">
              <a:rPr lang="en-GB" smtClean="0"/>
              <a:t>04/07/2023</a:t>
            </a:fld>
            <a:endParaRPr lang="en-GB"/>
          </a:p>
        </p:txBody>
      </p:sp>
      <p:sp>
        <p:nvSpPr>
          <p:cNvPr id="3" name="Footer Placeholder 2">
            <a:extLst>
              <a:ext uri="{FF2B5EF4-FFF2-40B4-BE49-F238E27FC236}">
                <a16:creationId xmlns:a16="http://schemas.microsoft.com/office/drawing/2014/main" id="{335793DB-0610-6EB8-5807-150101ECB8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8F9022-6437-4D76-4BFE-09CC6689A8BA}"/>
              </a:ext>
            </a:extLst>
          </p:cNvPr>
          <p:cNvSpPr>
            <a:spLocks noGrp="1"/>
          </p:cNvSpPr>
          <p:nvPr>
            <p:ph type="sldNum" sz="quarter" idx="12"/>
          </p:nvPr>
        </p:nvSpPr>
        <p:spPr/>
        <p:txBody>
          <a:bodyPr/>
          <a:lstStyle/>
          <a:p>
            <a:fld id="{420EC169-B8B0-E242-BDCC-094EB968B326}" type="slidenum">
              <a:rPr lang="en-GB" smtClean="0"/>
              <a:t>‹#›</a:t>
            </a:fld>
            <a:endParaRPr lang="en-GB"/>
          </a:p>
        </p:txBody>
      </p:sp>
    </p:spTree>
    <p:extLst>
      <p:ext uri="{BB962C8B-B14F-4D97-AF65-F5344CB8AC3E}">
        <p14:creationId xmlns:p14="http://schemas.microsoft.com/office/powerpoint/2010/main" val="1556533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92ED-9EE6-4982-C0F5-BB6536A9217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9510A41-31DD-25B9-3523-53039E6C2B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53B990A-3419-E751-65F2-46C82882BC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ADDB05-C78B-1D4D-83C4-BCEF1A59A766}"/>
              </a:ext>
            </a:extLst>
          </p:cNvPr>
          <p:cNvSpPr>
            <a:spLocks noGrp="1"/>
          </p:cNvSpPr>
          <p:nvPr>
            <p:ph type="dt" sz="half" idx="10"/>
          </p:nvPr>
        </p:nvSpPr>
        <p:spPr/>
        <p:txBody>
          <a:bodyPr/>
          <a:lstStyle/>
          <a:p>
            <a:fld id="{5C1B6AEB-8F02-EB4C-BED5-9A858C1F9FB2}" type="datetimeFigureOut">
              <a:rPr lang="en-GB" smtClean="0"/>
              <a:t>04/07/2023</a:t>
            </a:fld>
            <a:endParaRPr lang="en-GB"/>
          </a:p>
        </p:txBody>
      </p:sp>
      <p:sp>
        <p:nvSpPr>
          <p:cNvPr id="6" name="Footer Placeholder 5">
            <a:extLst>
              <a:ext uri="{FF2B5EF4-FFF2-40B4-BE49-F238E27FC236}">
                <a16:creationId xmlns:a16="http://schemas.microsoft.com/office/drawing/2014/main" id="{7CF4D6BB-0300-8C60-8E04-EED49BDD2F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B8547F-0F58-A178-89C8-862456829D76}"/>
              </a:ext>
            </a:extLst>
          </p:cNvPr>
          <p:cNvSpPr>
            <a:spLocks noGrp="1"/>
          </p:cNvSpPr>
          <p:nvPr>
            <p:ph type="sldNum" sz="quarter" idx="12"/>
          </p:nvPr>
        </p:nvSpPr>
        <p:spPr/>
        <p:txBody>
          <a:bodyPr/>
          <a:lstStyle/>
          <a:p>
            <a:fld id="{420EC169-B8B0-E242-BDCC-094EB968B326}" type="slidenum">
              <a:rPr lang="en-GB" smtClean="0"/>
              <a:t>‹#›</a:t>
            </a:fld>
            <a:endParaRPr lang="en-GB"/>
          </a:p>
        </p:txBody>
      </p:sp>
    </p:spTree>
    <p:extLst>
      <p:ext uri="{BB962C8B-B14F-4D97-AF65-F5344CB8AC3E}">
        <p14:creationId xmlns:p14="http://schemas.microsoft.com/office/powerpoint/2010/main" val="3272878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5C9AE-16CE-C3FC-B79A-39F7920C61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BFA6DC3-CE85-4B96-2EA9-30DD2B5850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396BDD-1DF7-6491-7C91-22F5750C5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988647-100F-FCA1-6A61-DE420D55650A}"/>
              </a:ext>
            </a:extLst>
          </p:cNvPr>
          <p:cNvSpPr>
            <a:spLocks noGrp="1"/>
          </p:cNvSpPr>
          <p:nvPr>
            <p:ph type="dt" sz="half" idx="10"/>
          </p:nvPr>
        </p:nvSpPr>
        <p:spPr/>
        <p:txBody>
          <a:bodyPr/>
          <a:lstStyle/>
          <a:p>
            <a:fld id="{5C1B6AEB-8F02-EB4C-BED5-9A858C1F9FB2}" type="datetimeFigureOut">
              <a:rPr lang="en-GB" smtClean="0"/>
              <a:t>04/07/2023</a:t>
            </a:fld>
            <a:endParaRPr lang="en-GB"/>
          </a:p>
        </p:txBody>
      </p:sp>
      <p:sp>
        <p:nvSpPr>
          <p:cNvPr id="6" name="Footer Placeholder 5">
            <a:extLst>
              <a:ext uri="{FF2B5EF4-FFF2-40B4-BE49-F238E27FC236}">
                <a16:creationId xmlns:a16="http://schemas.microsoft.com/office/drawing/2014/main" id="{74234DB4-37FD-78F0-467B-1087A8520E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398ADD-594D-6337-7CC9-7D4FABF09E60}"/>
              </a:ext>
            </a:extLst>
          </p:cNvPr>
          <p:cNvSpPr>
            <a:spLocks noGrp="1"/>
          </p:cNvSpPr>
          <p:nvPr>
            <p:ph type="sldNum" sz="quarter" idx="12"/>
          </p:nvPr>
        </p:nvSpPr>
        <p:spPr/>
        <p:txBody>
          <a:bodyPr/>
          <a:lstStyle/>
          <a:p>
            <a:fld id="{420EC169-B8B0-E242-BDCC-094EB968B326}" type="slidenum">
              <a:rPr lang="en-GB" smtClean="0"/>
              <a:t>‹#›</a:t>
            </a:fld>
            <a:endParaRPr lang="en-GB"/>
          </a:p>
        </p:txBody>
      </p:sp>
    </p:spTree>
    <p:extLst>
      <p:ext uri="{BB962C8B-B14F-4D97-AF65-F5344CB8AC3E}">
        <p14:creationId xmlns:p14="http://schemas.microsoft.com/office/powerpoint/2010/main" val="417855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33D98-76E7-07B6-927A-EB14F2F4F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EBF1BE3-F0A9-4B1B-3ADF-D3F00B7EA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AC3498-7AE8-114F-C62D-89EACA216E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B6AEB-8F02-EB4C-BED5-9A858C1F9FB2}" type="datetimeFigureOut">
              <a:rPr lang="en-GB" smtClean="0"/>
              <a:t>04/07/2023</a:t>
            </a:fld>
            <a:endParaRPr lang="en-GB"/>
          </a:p>
        </p:txBody>
      </p:sp>
      <p:sp>
        <p:nvSpPr>
          <p:cNvPr id="5" name="Footer Placeholder 4">
            <a:extLst>
              <a:ext uri="{FF2B5EF4-FFF2-40B4-BE49-F238E27FC236}">
                <a16:creationId xmlns:a16="http://schemas.microsoft.com/office/drawing/2014/main" id="{EC223FE8-39AA-BE6E-6EE5-F9F0E0A23E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D5881D-9E68-5003-9C51-67350301A2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EC169-B8B0-E242-BDCC-094EB968B326}" type="slidenum">
              <a:rPr lang="en-GB" smtClean="0"/>
              <a:t>‹#›</a:t>
            </a:fld>
            <a:endParaRPr lang="en-GB"/>
          </a:p>
        </p:txBody>
      </p:sp>
    </p:spTree>
    <p:extLst>
      <p:ext uri="{BB962C8B-B14F-4D97-AF65-F5344CB8AC3E}">
        <p14:creationId xmlns:p14="http://schemas.microsoft.com/office/powerpoint/2010/main" val="1958005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hyperlink" Target="https://rcaoseducationchaplaincy.org.uk/?page_id=199" TargetMode="External"/><Relationship Id="rId1" Type="http://schemas.openxmlformats.org/officeDocument/2006/relationships/slideLayout" Target="../slideLayouts/slideLayout7.xml"/><Relationship Id="rId6" Type="http://schemas.openxmlformats.org/officeDocument/2006/relationships/hyperlink" Target="https://rcaoseducationchaplaincy.org.uk/?page_id=212" TargetMode="External"/><Relationship Id="rId11" Type="http://schemas.openxmlformats.org/officeDocument/2006/relationships/hyperlink" Target="https://rcaoseducationchaplaincy.org.uk/?page_id=194" TargetMode="External"/><Relationship Id="rId5" Type="http://schemas.openxmlformats.org/officeDocument/2006/relationships/hyperlink" Target="https://rcaoseducationchaplaincy.org.uk/?page_id=231" TargetMode="External"/><Relationship Id="rId10" Type="http://schemas.openxmlformats.org/officeDocument/2006/relationships/image" Target="../media/image10.png"/><Relationship Id="rId4" Type="http://schemas.openxmlformats.org/officeDocument/2006/relationships/hyperlink" Target="https://rcaoseducationchaplaincy.org.uk/?page_id=227" TargetMode="External"/><Relationship Id="rId9" Type="http://schemas.openxmlformats.org/officeDocument/2006/relationships/hyperlink" Target="https://rcaoseducationchaplaincy.org.uk/?page_id=22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D8F59E-285B-D7FF-2229-74EBAD5AB628}"/>
              </a:ext>
            </a:extLst>
          </p:cNvPr>
          <p:cNvSpPr>
            <a:spLocks noGrp="1"/>
          </p:cNvSpPr>
          <p:nvPr>
            <p:ph type="ctrTitle"/>
          </p:nvPr>
        </p:nvSpPr>
        <p:spPr>
          <a:xfrm>
            <a:off x="517361" y="3103302"/>
            <a:ext cx="6970906" cy="1514185"/>
          </a:xfrm>
        </p:spPr>
        <p:txBody>
          <a:bodyPr anchor="t">
            <a:noAutofit/>
          </a:bodyPr>
          <a:lstStyle/>
          <a:p>
            <a:pPr algn="l"/>
            <a:r>
              <a:rPr lang="en-GB" sz="5400" b="1">
                <a:solidFill>
                  <a:schemeClr val="tx2"/>
                </a:solidFill>
              </a:rPr>
              <a:t>Chaplaincy and Youth Ministry Apprenticeship </a:t>
            </a:r>
            <a:endParaRPr lang="en-GB" sz="5400" b="1">
              <a:solidFill>
                <a:schemeClr val="tx2"/>
              </a:solidFill>
              <a:cs typeface="Calibri Light"/>
            </a:endParaRPr>
          </a:p>
        </p:txBody>
      </p:sp>
      <p:grpSp>
        <p:nvGrpSpPr>
          <p:cNvPr id="23" name="Group 22">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24" name="Freeform: Shape 23">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30" name="Freeform: Shape 29">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5">
            <a:extLst>
              <a:ext uri="{FF2B5EF4-FFF2-40B4-BE49-F238E27FC236}">
                <a16:creationId xmlns:a16="http://schemas.microsoft.com/office/drawing/2014/main" id="{BB9621ED-0D71-0203-3998-90732DC550C6}"/>
              </a:ext>
            </a:extLst>
          </p:cNvPr>
          <p:cNvPicPr>
            <a:picLocks noChangeAspect="1"/>
          </p:cNvPicPr>
          <p:nvPr/>
        </p:nvPicPr>
        <p:blipFill>
          <a:blip r:embed="rId2"/>
          <a:stretch>
            <a:fillRect/>
          </a:stretch>
        </p:blipFill>
        <p:spPr>
          <a:xfrm>
            <a:off x="8637838" y="3860917"/>
            <a:ext cx="3075147" cy="3075147"/>
          </a:xfrm>
          <a:prstGeom prst="rect">
            <a:avLst/>
          </a:prstGeom>
        </p:spPr>
      </p:pic>
      <p:pic>
        <p:nvPicPr>
          <p:cNvPr id="8" name="Picture 9" descr="Logo, company name&#10;&#10;Description automatically generated">
            <a:extLst>
              <a:ext uri="{FF2B5EF4-FFF2-40B4-BE49-F238E27FC236}">
                <a16:creationId xmlns:a16="http://schemas.microsoft.com/office/drawing/2014/main" id="{01E2E6CC-A2CA-B300-7A2C-D9C38D33D9EA}"/>
              </a:ext>
            </a:extLst>
          </p:cNvPr>
          <p:cNvPicPr>
            <a:picLocks noChangeAspect="1"/>
          </p:cNvPicPr>
          <p:nvPr/>
        </p:nvPicPr>
        <p:blipFill>
          <a:blip r:embed="rId3"/>
          <a:stretch>
            <a:fillRect/>
          </a:stretch>
        </p:blipFill>
        <p:spPr>
          <a:xfrm>
            <a:off x="5296808" y="107043"/>
            <a:ext cx="2556328" cy="1701799"/>
          </a:xfrm>
          <a:prstGeom prst="rect">
            <a:avLst/>
          </a:prstGeom>
        </p:spPr>
      </p:pic>
    </p:spTree>
    <p:extLst>
      <p:ext uri="{BB962C8B-B14F-4D97-AF65-F5344CB8AC3E}">
        <p14:creationId xmlns:p14="http://schemas.microsoft.com/office/powerpoint/2010/main" val="1837097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4982F35-948E-3BC4-5BB6-BD2351E31A4C}"/>
              </a:ext>
            </a:extLst>
          </p:cNvPr>
          <p:cNvSpPr>
            <a:spLocks noGrp="1"/>
          </p:cNvSpPr>
          <p:nvPr>
            <p:ph type="title"/>
          </p:nvPr>
        </p:nvSpPr>
        <p:spPr>
          <a:xfrm>
            <a:off x="2601626" y="311850"/>
            <a:ext cx="5464748" cy="715963"/>
          </a:xfrm>
        </p:spPr>
        <p:txBody>
          <a:bodyPr anchor="b">
            <a:normAutofit/>
          </a:bodyPr>
          <a:lstStyle/>
          <a:p>
            <a:pPr algn="ctr"/>
            <a:r>
              <a:rPr lang="en-GB" sz="3600" b="1">
                <a:solidFill>
                  <a:schemeClr val="tx2"/>
                </a:solidFill>
                <a:cs typeface="Calibri Light"/>
              </a:rPr>
              <a:t>Employers</a:t>
            </a:r>
            <a:endParaRPr lang="en-US" b="1">
              <a:solidFill>
                <a:schemeClr val="tx2"/>
              </a:solidFill>
              <a:cs typeface="Calibri Light"/>
            </a:endParaRPr>
          </a:p>
        </p:txBody>
      </p:sp>
      <p:grpSp>
        <p:nvGrpSpPr>
          <p:cNvPr id="45" name="Group 4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46" name="Freeform: Shape 4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570F616-B0F2-D15B-0FCA-D3FDEF3AF52F}"/>
              </a:ext>
            </a:extLst>
          </p:cNvPr>
          <p:cNvSpPr>
            <a:spLocks noGrp="1"/>
          </p:cNvSpPr>
          <p:nvPr>
            <p:ph idx="1"/>
          </p:nvPr>
        </p:nvSpPr>
        <p:spPr>
          <a:xfrm>
            <a:off x="544226" y="1384296"/>
            <a:ext cx="10584002" cy="3040339"/>
          </a:xfrm>
        </p:spPr>
        <p:txBody>
          <a:bodyPr vert="horz" lIns="91440" tIns="45720" rIns="91440" bIns="45720" rtlCol="0" anchor="t">
            <a:noAutofit/>
          </a:bodyPr>
          <a:lstStyle/>
          <a:p>
            <a:r>
              <a:rPr lang="en-GB" sz="2000">
                <a:solidFill>
                  <a:schemeClr val="tx2"/>
                </a:solidFill>
                <a:latin typeface="Tahoma"/>
                <a:ea typeface="Tahoma"/>
                <a:cs typeface="Tahoma"/>
              </a:rPr>
              <a:t>0.5% levy paid by high schools and MATS and dioceses lost unless apprentice employed</a:t>
            </a:r>
            <a:endParaRPr lang="en-GB" sz="2000">
              <a:solidFill>
                <a:schemeClr val="tx2"/>
              </a:solidFill>
              <a:cs typeface="Calibri"/>
            </a:endParaRPr>
          </a:p>
          <a:p>
            <a:r>
              <a:rPr lang="en-GB" sz="2000">
                <a:solidFill>
                  <a:schemeClr val="tx2"/>
                </a:solidFill>
                <a:latin typeface="Tahoma"/>
                <a:ea typeface="Tahoma"/>
                <a:cs typeface="Tahoma"/>
              </a:rPr>
              <a:t>SMU draw down training grant when employer registers on apprenticeship portal – the grant pays for the course</a:t>
            </a:r>
          </a:p>
          <a:p>
            <a:r>
              <a:rPr lang="en-GB" sz="2000">
                <a:solidFill>
                  <a:schemeClr val="tx2"/>
                </a:solidFill>
                <a:latin typeface="Tahoma"/>
                <a:ea typeface="Tahoma"/>
                <a:cs typeface="Tahoma"/>
              </a:rPr>
              <a:t>Induction and support for employers where required</a:t>
            </a:r>
          </a:p>
          <a:p>
            <a:r>
              <a:rPr lang="en-GB" sz="2000">
                <a:solidFill>
                  <a:schemeClr val="tx2"/>
                </a:solidFill>
                <a:latin typeface="Tahoma"/>
                <a:ea typeface="Tahoma"/>
                <a:cs typeface="Tahoma"/>
              </a:rPr>
              <a:t>Provides properly developed CPD for the chaplains  and parish youth workers who often do not get such opportunities</a:t>
            </a:r>
          </a:p>
          <a:p>
            <a:r>
              <a:rPr lang="en-GB" sz="2000">
                <a:solidFill>
                  <a:schemeClr val="tx2"/>
                </a:solidFill>
                <a:latin typeface="Tahoma"/>
                <a:ea typeface="Tahoma"/>
                <a:cs typeface="Tahoma"/>
              </a:rPr>
              <a:t>Networking and hopefully an annual conference - supports retention</a:t>
            </a:r>
          </a:p>
          <a:p>
            <a:r>
              <a:rPr lang="en-GB" sz="2000">
                <a:solidFill>
                  <a:schemeClr val="tx2"/>
                </a:solidFill>
                <a:latin typeface="Tahoma"/>
                <a:ea typeface="Tahoma"/>
                <a:cs typeface="Tahoma"/>
              </a:rPr>
              <a:t>Staff feel valued and in turn value a professional approach</a:t>
            </a:r>
          </a:p>
          <a:p>
            <a:endParaRPr lang="en-GB" sz="2000">
              <a:solidFill>
                <a:schemeClr val="tx2"/>
              </a:solidFill>
              <a:latin typeface="Tahoma"/>
              <a:ea typeface="Tahoma"/>
              <a:cs typeface="Tahoma"/>
            </a:endParaRPr>
          </a:p>
          <a:p>
            <a:endParaRPr lang="en-GB" sz="1500">
              <a:solidFill>
                <a:schemeClr val="tx2"/>
              </a:solidFill>
              <a:cs typeface="Calibri"/>
            </a:endParaRPr>
          </a:p>
        </p:txBody>
      </p:sp>
      <p:grpSp>
        <p:nvGrpSpPr>
          <p:cNvPr id="51" name="Group 5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52" name="Freeform: Shape 5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descr="A picture containing graphic design, graphics, text, clipart&#10;&#10;Description automatically generated">
            <a:extLst>
              <a:ext uri="{FF2B5EF4-FFF2-40B4-BE49-F238E27FC236}">
                <a16:creationId xmlns:a16="http://schemas.microsoft.com/office/drawing/2014/main" id="{72A2C0A5-A98F-191D-005D-64E7A1AC5647}"/>
              </a:ext>
            </a:extLst>
          </p:cNvPr>
          <p:cNvPicPr>
            <a:picLocks noChangeAspect="1"/>
          </p:cNvPicPr>
          <p:nvPr/>
        </p:nvPicPr>
        <p:blipFill rotWithShape="1">
          <a:blip r:embed="rId2"/>
          <a:srcRect l="66354"/>
          <a:stretch/>
        </p:blipFill>
        <p:spPr>
          <a:xfrm>
            <a:off x="359754" y="197730"/>
            <a:ext cx="904578" cy="1025502"/>
          </a:xfrm>
          <a:prstGeom prst="rect">
            <a:avLst/>
          </a:prstGeom>
        </p:spPr>
      </p:pic>
      <p:pic>
        <p:nvPicPr>
          <p:cNvPr id="25" name="Picture 18" descr="A picture containing text, vector graphics&#10;&#10;Description automatically generated">
            <a:extLst>
              <a:ext uri="{FF2B5EF4-FFF2-40B4-BE49-F238E27FC236}">
                <a16:creationId xmlns:a16="http://schemas.microsoft.com/office/drawing/2014/main" id="{892BAA43-C7BA-D6D2-530A-7A924C571975}"/>
              </a:ext>
            </a:extLst>
          </p:cNvPr>
          <p:cNvPicPr>
            <a:picLocks noChangeAspect="1"/>
          </p:cNvPicPr>
          <p:nvPr/>
        </p:nvPicPr>
        <p:blipFill>
          <a:blip r:embed="rId3"/>
          <a:stretch>
            <a:fillRect/>
          </a:stretch>
        </p:blipFill>
        <p:spPr>
          <a:xfrm>
            <a:off x="10501437" y="67315"/>
            <a:ext cx="1079955" cy="1388383"/>
          </a:xfrm>
          <a:prstGeom prst="rect">
            <a:avLst/>
          </a:prstGeom>
        </p:spPr>
      </p:pic>
      <p:sp>
        <p:nvSpPr>
          <p:cNvPr id="4" name="TextBox 3">
            <a:extLst>
              <a:ext uri="{FF2B5EF4-FFF2-40B4-BE49-F238E27FC236}">
                <a16:creationId xmlns:a16="http://schemas.microsoft.com/office/drawing/2014/main" id="{C9E5F795-5E53-9035-95E9-4FC230747242}"/>
              </a:ext>
            </a:extLst>
          </p:cNvPr>
          <p:cNvSpPr txBox="1"/>
          <p:nvPr/>
        </p:nvSpPr>
        <p:spPr>
          <a:xfrm>
            <a:off x="617681" y="4941454"/>
            <a:ext cx="644236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cs typeface="Calibri"/>
              </a:rPr>
              <a:t>   </a:t>
            </a:r>
            <a:r>
              <a:rPr lang="en-GB">
                <a:ea typeface="+mn-lt"/>
                <a:cs typeface="+mn-lt"/>
              </a:rPr>
              <a:t>This programme has been hugely powerful and beneficial for our two schools. The Apprenticeship programme has meant we have been able to expand our model of Chaplaincy so that we may be able to better support the Catholic Life and Spiritual Development of our two schools.</a:t>
            </a:r>
            <a:endParaRPr lang="en-GB" i="1">
              <a:cs typeface="Calibri"/>
            </a:endParaRPr>
          </a:p>
        </p:txBody>
      </p:sp>
      <p:sp>
        <p:nvSpPr>
          <p:cNvPr id="5" name="TextBox 4">
            <a:extLst>
              <a:ext uri="{FF2B5EF4-FFF2-40B4-BE49-F238E27FC236}">
                <a16:creationId xmlns:a16="http://schemas.microsoft.com/office/drawing/2014/main" id="{36448BCD-CF9E-45B7-9C7D-18F4B232358F}"/>
              </a:ext>
            </a:extLst>
          </p:cNvPr>
          <p:cNvSpPr txBox="1"/>
          <p:nvPr/>
        </p:nvSpPr>
        <p:spPr>
          <a:xfrm>
            <a:off x="7735454" y="4837545"/>
            <a:ext cx="4006272" cy="17549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800" i="1">
                <a:latin typeface="Calibri"/>
                <a:ea typeface="Calibri"/>
                <a:cs typeface="Calibri"/>
              </a:rPr>
              <a:t>I have watched my apprentices grow in both confidence, strength and understanding. As a Chaplain I was never given this training and to see how it is impacting and empowering those I am supporting is amazing.</a:t>
            </a:r>
            <a:r>
              <a:rPr lang="en-GB" sz="1800">
                <a:latin typeface="Calibri"/>
                <a:ea typeface="Calibri"/>
                <a:cs typeface="Calibri"/>
              </a:rPr>
              <a:t>​</a:t>
            </a:r>
            <a:endParaRPr lang="en-GB"/>
          </a:p>
        </p:txBody>
      </p:sp>
    </p:spTree>
    <p:extLst>
      <p:ext uri="{BB962C8B-B14F-4D97-AF65-F5344CB8AC3E}">
        <p14:creationId xmlns:p14="http://schemas.microsoft.com/office/powerpoint/2010/main" val="2394258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4982F35-948E-3BC4-5BB6-BD2351E31A4C}"/>
              </a:ext>
            </a:extLst>
          </p:cNvPr>
          <p:cNvSpPr>
            <a:spLocks noGrp="1"/>
          </p:cNvSpPr>
          <p:nvPr>
            <p:ph type="title"/>
          </p:nvPr>
        </p:nvSpPr>
        <p:spPr>
          <a:xfrm>
            <a:off x="2601626" y="311850"/>
            <a:ext cx="5464748" cy="715963"/>
          </a:xfrm>
        </p:spPr>
        <p:txBody>
          <a:bodyPr anchor="b">
            <a:normAutofit/>
          </a:bodyPr>
          <a:lstStyle/>
          <a:p>
            <a:pPr algn="ctr"/>
            <a:r>
              <a:rPr lang="en-GB" sz="3600" b="1">
                <a:solidFill>
                  <a:schemeClr val="tx2"/>
                </a:solidFill>
                <a:cs typeface="Calibri Light"/>
              </a:rPr>
              <a:t>Future Options</a:t>
            </a:r>
            <a:endParaRPr lang="en-US">
              <a:solidFill>
                <a:schemeClr val="tx2"/>
              </a:solidFill>
            </a:endParaRPr>
          </a:p>
        </p:txBody>
      </p:sp>
      <p:grpSp>
        <p:nvGrpSpPr>
          <p:cNvPr id="45" name="Group 4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46" name="Freeform: Shape 4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570F616-B0F2-D15B-0FCA-D3FDEF3AF52F}"/>
              </a:ext>
            </a:extLst>
          </p:cNvPr>
          <p:cNvSpPr>
            <a:spLocks noGrp="1"/>
          </p:cNvSpPr>
          <p:nvPr>
            <p:ph idx="1"/>
          </p:nvPr>
        </p:nvSpPr>
        <p:spPr>
          <a:xfrm>
            <a:off x="544226" y="1384296"/>
            <a:ext cx="10584002" cy="4910702"/>
          </a:xfrm>
        </p:spPr>
        <p:txBody>
          <a:bodyPr vert="horz" lIns="91440" tIns="45720" rIns="91440" bIns="45720" rtlCol="0" anchor="t">
            <a:noAutofit/>
          </a:bodyPr>
          <a:lstStyle/>
          <a:p>
            <a:r>
              <a:rPr lang="en-GB" sz="2000">
                <a:solidFill>
                  <a:schemeClr val="tx2"/>
                </a:solidFill>
                <a:latin typeface="Tahoma"/>
                <a:ea typeface="Tahoma"/>
                <a:cs typeface="Tahoma"/>
              </a:rPr>
              <a:t>Cohort 1 will complete in December and graduate March</a:t>
            </a:r>
          </a:p>
          <a:p>
            <a:r>
              <a:rPr lang="en-GB" sz="2000">
                <a:solidFill>
                  <a:schemeClr val="tx2"/>
                </a:solidFill>
                <a:latin typeface="Tahoma"/>
                <a:ea typeface="Tahoma"/>
                <a:cs typeface="Tahoma"/>
              </a:rPr>
              <a:t>Cohort 2 to follow</a:t>
            </a:r>
          </a:p>
          <a:p>
            <a:r>
              <a:rPr lang="en-GB" sz="2000">
                <a:solidFill>
                  <a:schemeClr val="tx2"/>
                </a:solidFill>
                <a:latin typeface="Tahoma"/>
                <a:ea typeface="Tahoma"/>
                <a:cs typeface="Tahoma"/>
              </a:rPr>
              <a:t>Funding from Sisters of the Holy Cross for 2 more years to support course development</a:t>
            </a:r>
          </a:p>
          <a:p>
            <a:r>
              <a:rPr lang="en-GB" sz="2000">
                <a:solidFill>
                  <a:schemeClr val="tx2"/>
                </a:solidFill>
                <a:latin typeface="Tahoma"/>
                <a:ea typeface="Tahoma"/>
                <a:cs typeface="Tahoma"/>
              </a:rPr>
              <a:t>Develop the option to move to a level 6 (even level 7 qualification?) with another 2 years of study.</a:t>
            </a:r>
          </a:p>
          <a:p>
            <a:endParaRPr lang="en-GB" sz="2000">
              <a:solidFill>
                <a:schemeClr val="tx2"/>
              </a:solidFill>
              <a:latin typeface="Tahoma"/>
              <a:ea typeface="Tahoma"/>
              <a:cs typeface="Tahoma"/>
            </a:endParaRPr>
          </a:p>
          <a:p>
            <a:r>
              <a:rPr lang="en-GB" sz="2000">
                <a:solidFill>
                  <a:schemeClr val="tx2"/>
                </a:solidFill>
                <a:latin typeface="Tahoma"/>
                <a:ea typeface="Tahoma"/>
                <a:cs typeface="Tahoma"/>
              </a:rPr>
              <a:t>Considering the challenges of recruiting Catholic teachers can we ignore the opportunity this offers especially linked to the Nottingham structures</a:t>
            </a:r>
          </a:p>
          <a:p>
            <a:r>
              <a:rPr lang="en-GB" sz="2000">
                <a:solidFill>
                  <a:schemeClr val="tx2"/>
                </a:solidFill>
                <a:latin typeface="Tahoma"/>
                <a:ea typeface="Tahoma"/>
                <a:cs typeface="Tahoma"/>
              </a:rPr>
              <a:t>Professionalises chaplaincy/youth ministry as a career choice should we be looking at a national framework?</a:t>
            </a:r>
          </a:p>
          <a:p>
            <a:r>
              <a:rPr lang="en-GB" sz="2000">
                <a:solidFill>
                  <a:schemeClr val="tx2"/>
                </a:solidFill>
                <a:latin typeface="Tahoma"/>
                <a:ea typeface="Tahoma"/>
                <a:cs typeface="Tahoma"/>
              </a:rPr>
              <a:t>Encourages chaplains and youth workers to come together</a:t>
            </a:r>
          </a:p>
          <a:p>
            <a:r>
              <a:rPr lang="en-GB" sz="2000">
                <a:solidFill>
                  <a:schemeClr val="tx2"/>
                </a:solidFill>
                <a:latin typeface="Tahoma"/>
                <a:ea typeface="Tahoma"/>
                <a:cs typeface="Tahoma"/>
              </a:rPr>
              <a:t>Other options to move into teaching (RE?) through assessment or PGCE</a:t>
            </a:r>
          </a:p>
          <a:p>
            <a:r>
              <a:rPr lang="en-GB" sz="2000">
                <a:solidFill>
                  <a:schemeClr val="tx2"/>
                </a:solidFill>
                <a:latin typeface="Tahoma"/>
                <a:ea typeface="Tahoma"/>
                <a:cs typeface="Tahoma"/>
              </a:rPr>
              <a:t>Valid for other professions such as early years, social work, family practitioner</a:t>
            </a:r>
          </a:p>
          <a:p>
            <a:endParaRPr lang="en-GB" sz="2000">
              <a:solidFill>
                <a:schemeClr val="tx2"/>
              </a:solidFill>
              <a:latin typeface="Tahoma"/>
              <a:ea typeface="Tahoma"/>
              <a:cs typeface="Tahoma"/>
            </a:endParaRPr>
          </a:p>
          <a:p>
            <a:endParaRPr lang="en-GB" sz="2000">
              <a:solidFill>
                <a:schemeClr val="tx2"/>
              </a:solidFill>
              <a:latin typeface="Tahoma"/>
              <a:ea typeface="Tahoma"/>
              <a:cs typeface="Tahoma"/>
            </a:endParaRPr>
          </a:p>
          <a:p>
            <a:endParaRPr lang="en-GB" sz="2000">
              <a:solidFill>
                <a:schemeClr val="tx2"/>
              </a:solidFill>
              <a:latin typeface="Tahoma"/>
              <a:ea typeface="Tahoma"/>
              <a:cs typeface="Tahoma"/>
            </a:endParaRPr>
          </a:p>
          <a:p>
            <a:endParaRPr lang="en-GB" sz="1500">
              <a:solidFill>
                <a:schemeClr val="tx2"/>
              </a:solidFill>
              <a:cs typeface="Calibri"/>
            </a:endParaRPr>
          </a:p>
        </p:txBody>
      </p:sp>
      <p:grpSp>
        <p:nvGrpSpPr>
          <p:cNvPr id="51" name="Group 5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52" name="Freeform: Shape 5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descr="A picture containing graphic design, graphics, text, clipart&#10;&#10;Description automatically generated">
            <a:extLst>
              <a:ext uri="{FF2B5EF4-FFF2-40B4-BE49-F238E27FC236}">
                <a16:creationId xmlns:a16="http://schemas.microsoft.com/office/drawing/2014/main" id="{72A2C0A5-A98F-191D-005D-64E7A1AC5647}"/>
              </a:ext>
            </a:extLst>
          </p:cNvPr>
          <p:cNvPicPr>
            <a:picLocks noChangeAspect="1"/>
          </p:cNvPicPr>
          <p:nvPr/>
        </p:nvPicPr>
        <p:blipFill rotWithShape="1">
          <a:blip r:embed="rId2"/>
          <a:srcRect l="66354"/>
          <a:stretch/>
        </p:blipFill>
        <p:spPr>
          <a:xfrm>
            <a:off x="359754" y="197730"/>
            <a:ext cx="904578" cy="1025502"/>
          </a:xfrm>
          <a:prstGeom prst="rect">
            <a:avLst/>
          </a:prstGeom>
        </p:spPr>
      </p:pic>
      <p:pic>
        <p:nvPicPr>
          <p:cNvPr id="25" name="Picture 18" descr="A picture containing text, vector graphics&#10;&#10;Description automatically generated">
            <a:extLst>
              <a:ext uri="{FF2B5EF4-FFF2-40B4-BE49-F238E27FC236}">
                <a16:creationId xmlns:a16="http://schemas.microsoft.com/office/drawing/2014/main" id="{892BAA43-C7BA-D6D2-530A-7A924C571975}"/>
              </a:ext>
            </a:extLst>
          </p:cNvPr>
          <p:cNvPicPr>
            <a:picLocks noChangeAspect="1"/>
          </p:cNvPicPr>
          <p:nvPr/>
        </p:nvPicPr>
        <p:blipFill>
          <a:blip r:embed="rId3"/>
          <a:stretch>
            <a:fillRect/>
          </a:stretch>
        </p:blipFill>
        <p:spPr>
          <a:xfrm>
            <a:off x="10501437" y="67315"/>
            <a:ext cx="1079955" cy="1388383"/>
          </a:xfrm>
          <a:prstGeom prst="rect">
            <a:avLst/>
          </a:prstGeom>
        </p:spPr>
      </p:pic>
    </p:spTree>
    <p:extLst>
      <p:ext uri="{BB962C8B-B14F-4D97-AF65-F5344CB8AC3E}">
        <p14:creationId xmlns:p14="http://schemas.microsoft.com/office/powerpoint/2010/main" val="243808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622F382-374E-3B29-52F6-16FBB45678BD}"/>
              </a:ext>
            </a:extLst>
          </p:cNvPr>
          <p:cNvSpPr/>
          <p:nvPr/>
        </p:nvSpPr>
        <p:spPr>
          <a:xfrm>
            <a:off x="304618" y="371983"/>
            <a:ext cx="2544200" cy="1817669"/>
          </a:xfrm>
          <a:custGeom>
            <a:avLst/>
            <a:gdLst>
              <a:gd name="connsiteX0" fmla="*/ 0 w 2544200"/>
              <a:gd name="connsiteY0" fmla="*/ 181767 h 1817669"/>
              <a:gd name="connsiteX1" fmla="*/ 181767 w 2544200"/>
              <a:gd name="connsiteY1" fmla="*/ 0 h 1817669"/>
              <a:gd name="connsiteX2" fmla="*/ 2362433 w 2544200"/>
              <a:gd name="connsiteY2" fmla="*/ 0 h 1817669"/>
              <a:gd name="connsiteX3" fmla="*/ 2544200 w 2544200"/>
              <a:gd name="connsiteY3" fmla="*/ 181767 h 1817669"/>
              <a:gd name="connsiteX4" fmla="*/ 2544200 w 2544200"/>
              <a:gd name="connsiteY4" fmla="*/ 1635902 h 1817669"/>
              <a:gd name="connsiteX5" fmla="*/ 2362433 w 2544200"/>
              <a:gd name="connsiteY5" fmla="*/ 1817669 h 1817669"/>
              <a:gd name="connsiteX6" fmla="*/ 181767 w 2544200"/>
              <a:gd name="connsiteY6" fmla="*/ 1817669 h 1817669"/>
              <a:gd name="connsiteX7" fmla="*/ 0 w 2544200"/>
              <a:gd name="connsiteY7" fmla="*/ 1635902 h 1817669"/>
              <a:gd name="connsiteX8" fmla="*/ 0 w 2544200"/>
              <a:gd name="connsiteY8" fmla="*/ 181767 h 181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4200" h="1817669">
                <a:moveTo>
                  <a:pt x="0" y="181767"/>
                </a:moveTo>
                <a:cubicBezTo>
                  <a:pt x="0" y="81380"/>
                  <a:pt x="81380" y="0"/>
                  <a:pt x="181767" y="0"/>
                </a:cubicBezTo>
                <a:lnTo>
                  <a:pt x="2362433" y="0"/>
                </a:lnTo>
                <a:cubicBezTo>
                  <a:pt x="2462820" y="0"/>
                  <a:pt x="2544200" y="81380"/>
                  <a:pt x="2544200" y="181767"/>
                </a:cubicBezTo>
                <a:lnTo>
                  <a:pt x="2544200" y="1635902"/>
                </a:lnTo>
                <a:cubicBezTo>
                  <a:pt x="2544200" y="1736289"/>
                  <a:pt x="2462820" y="1817669"/>
                  <a:pt x="2362433" y="1817669"/>
                </a:cubicBezTo>
                <a:lnTo>
                  <a:pt x="181767" y="1817669"/>
                </a:lnTo>
                <a:cubicBezTo>
                  <a:pt x="81380" y="1817669"/>
                  <a:pt x="0" y="1736289"/>
                  <a:pt x="0" y="1635902"/>
                </a:cubicBezTo>
                <a:lnTo>
                  <a:pt x="0" y="18176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9438" tIns="129438" rIns="129438" bIns="129438" numCol="1" spcCol="1270" anchor="ctr" anchorCtr="0">
            <a:noAutofit/>
          </a:bodyPr>
          <a:lstStyle/>
          <a:p>
            <a:pPr marL="0" lvl="0" indent="0" algn="ctr" defTabSz="889000">
              <a:lnSpc>
                <a:spcPct val="90000"/>
              </a:lnSpc>
              <a:spcBef>
                <a:spcPct val="0"/>
              </a:spcBef>
              <a:spcAft>
                <a:spcPct val="35000"/>
              </a:spcAft>
              <a:buNone/>
            </a:pPr>
            <a:r>
              <a:rPr lang="en-GB" sz="2000" b="1" kern="1200"/>
              <a:t>APPRENTICESHIP PATHWAY</a:t>
            </a:r>
          </a:p>
        </p:txBody>
      </p:sp>
      <p:sp>
        <p:nvSpPr>
          <p:cNvPr id="5" name="Freeform 4">
            <a:extLst>
              <a:ext uri="{FF2B5EF4-FFF2-40B4-BE49-F238E27FC236}">
                <a16:creationId xmlns:a16="http://schemas.microsoft.com/office/drawing/2014/main" id="{52E8595C-1E87-59F5-CEF3-1098286DDE1B}"/>
              </a:ext>
            </a:extLst>
          </p:cNvPr>
          <p:cNvSpPr/>
          <p:nvPr/>
        </p:nvSpPr>
        <p:spPr>
          <a:xfrm>
            <a:off x="3036602" y="1016214"/>
            <a:ext cx="452385" cy="529206"/>
          </a:xfrm>
          <a:custGeom>
            <a:avLst/>
            <a:gdLst>
              <a:gd name="connsiteX0" fmla="*/ 0 w 452385"/>
              <a:gd name="connsiteY0" fmla="*/ 105841 h 529206"/>
              <a:gd name="connsiteX1" fmla="*/ 226193 w 452385"/>
              <a:gd name="connsiteY1" fmla="*/ 105841 h 529206"/>
              <a:gd name="connsiteX2" fmla="*/ 226193 w 452385"/>
              <a:gd name="connsiteY2" fmla="*/ 0 h 529206"/>
              <a:gd name="connsiteX3" fmla="*/ 452385 w 452385"/>
              <a:gd name="connsiteY3" fmla="*/ 264603 h 529206"/>
              <a:gd name="connsiteX4" fmla="*/ 226193 w 452385"/>
              <a:gd name="connsiteY4" fmla="*/ 529206 h 529206"/>
              <a:gd name="connsiteX5" fmla="*/ 226193 w 452385"/>
              <a:gd name="connsiteY5" fmla="*/ 423365 h 529206"/>
              <a:gd name="connsiteX6" fmla="*/ 0 w 452385"/>
              <a:gd name="connsiteY6" fmla="*/ 423365 h 529206"/>
              <a:gd name="connsiteX7" fmla="*/ 0 w 452385"/>
              <a:gd name="connsiteY7" fmla="*/ 105841 h 5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85" h="529206">
                <a:moveTo>
                  <a:pt x="0" y="105841"/>
                </a:moveTo>
                <a:lnTo>
                  <a:pt x="226193" y="105841"/>
                </a:lnTo>
                <a:lnTo>
                  <a:pt x="226193" y="0"/>
                </a:lnTo>
                <a:lnTo>
                  <a:pt x="452385" y="264603"/>
                </a:lnTo>
                <a:lnTo>
                  <a:pt x="226193" y="529206"/>
                </a:lnTo>
                <a:lnTo>
                  <a:pt x="226193" y="423365"/>
                </a:lnTo>
                <a:lnTo>
                  <a:pt x="0" y="423365"/>
                </a:lnTo>
                <a:lnTo>
                  <a:pt x="0" y="105841"/>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105841" rIns="135715" bIns="105841" numCol="1" spcCol="1270" anchor="ctr" anchorCtr="0">
            <a:noAutofit/>
          </a:bodyPr>
          <a:lstStyle/>
          <a:p>
            <a:pPr marL="0" lvl="0" indent="0" algn="ctr" defTabSz="622300">
              <a:lnSpc>
                <a:spcPct val="90000"/>
              </a:lnSpc>
              <a:spcBef>
                <a:spcPct val="0"/>
              </a:spcBef>
              <a:spcAft>
                <a:spcPct val="35000"/>
              </a:spcAft>
              <a:buNone/>
            </a:pPr>
            <a:endParaRPr lang="en-GB" sz="1400" kern="1200"/>
          </a:p>
        </p:txBody>
      </p:sp>
      <p:sp>
        <p:nvSpPr>
          <p:cNvPr id="6" name="Freeform 5">
            <a:extLst>
              <a:ext uri="{FF2B5EF4-FFF2-40B4-BE49-F238E27FC236}">
                <a16:creationId xmlns:a16="http://schemas.microsoft.com/office/drawing/2014/main" id="{46D64816-E261-C16B-06D4-A79B00CA541F}"/>
              </a:ext>
            </a:extLst>
          </p:cNvPr>
          <p:cNvSpPr/>
          <p:nvPr/>
        </p:nvSpPr>
        <p:spPr>
          <a:xfrm>
            <a:off x="3702377" y="640649"/>
            <a:ext cx="2133895" cy="1280337"/>
          </a:xfrm>
          <a:custGeom>
            <a:avLst/>
            <a:gdLst>
              <a:gd name="connsiteX0" fmla="*/ 0 w 2133895"/>
              <a:gd name="connsiteY0" fmla="*/ 128034 h 1280337"/>
              <a:gd name="connsiteX1" fmla="*/ 128034 w 2133895"/>
              <a:gd name="connsiteY1" fmla="*/ 0 h 1280337"/>
              <a:gd name="connsiteX2" fmla="*/ 2005861 w 2133895"/>
              <a:gd name="connsiteY2" fmla="*/ 0 h 1280337"/>
              <a:gd name="connsiteX3" fmla="*/ 2133895 w 2133895"/>
              <a:gd name="connsiteY3" fmla="*/ 128034 h 1280337"/>
              <a:gd name="connsiteX4" fmla="*/ 2133895 w 2133895"/>
              <a:gd name="connsiteY4" fmla="*/ 1152303 h 1280337"/>
              <a:gd name="connsiteX5" fmla="*/ 2005861 w 2133895"/>
              <a:gd name="connsiteY5" fmla="*/ 1280337 h 1280337"/>
              <a:gd name="connsiteX6" fmla="*/ 128034 w 2133895"/>
              <a:gd name="connsiteY6" fmla="*/ 1280337 h 1280337"/>
              <a:gd name="connsiteX7" fmla="*/ 0 w 2133895"/>
              <a:gd name="connsiteY7" fmla="*/ 1152303 h 1280337"/>
              <a:gd name="connsiteX8" fmla="*/ 0 w 2133895"/>
              <a:gd name="connsiteY8" fmla="*/ 128034 h 12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895" h="1280337">
                <a:moveTo>
                  <a:pt x="0" y="128034"/>
                </a:moveTo>
                <a:cubicBezTo>
                  <a:pt x="0" y="57323"/>
                  <a:pt x="57323" y="0"/>
                  <a:pt x="128034" y="0"/>
                </a:cubicBezTo>
                <a:lnTo>
                  <a:pt x="2005861" y="0"/>
                </a:lnTo>
                <a:cubicBezTo>
                  <a:pt x="2076572" y="0"/>
                  <a:pt x="2133895" y="57323"/>
                  <a:pt x="2133895" y="128034"/>
                </a:cubicBezTo>
                <a:lnTo>
                  <a:pt x="2133895" y="1152303"/>
                </a:lnTo>
                <a:cubicBezTo>
                  <a:pt x="2133895" y="1223014"/>
                  <a:pt x="2076572" y="1280337"/>
                  <a:pt x="2005861" y="1280337"/>
                </a:cubicBezTo>
                <a:lnTo>
                  <a:pt x="128034" y="1280337"/>
                </a:lnTo>
                <a:cubicBezTo>
                  <a:pt x="57323" y="1280337"/>
                  <a:pt x="0" y="1223014"/>
                  <a:pt x="0" y="1152303"/>
                </a:cubicBezTo>
                <a:lnTo>
                  <a:pt x="0" y="12803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270" tIns="102270" rIns="102270" bIns="102270" numCol="1" spcCol="1270" anchor="ctr" anchorCtr="0">
            <a:noAutofit/>
          </a:bodyPr>
          <a:lstStyle/>
          <a:p>
            <a:pPr marL="0" lvl="0" indent="0" algn="ctr" defTabSz="755650">
              <a:lnSpc>
                <a:spcPct val="90000"/>
              </a:lnSpc>
              <a:spcBef>
                <a:spcPct val="0"/>
              </a:spcBef>
              <a:spcAft>
                <a:spcPct val="35000"/>
              </a:spcAft>
              <a:buNone/>
            </a:pPr>
            <a:r>
              <a:rPr lang="en-GB" sz="1700" kern="1200"/>
              <a:t>Apprentice employed by School or Youth Centre</a:t>
            </a:r>
          </a:p>
        </p:txBody>
      </p:sp>
      <p:sp>
        <p:nvSpPr>
          <p:cNvPr id="7" name="Freeform 6">
            <a:extLst>
              <a:ext uri="{FF2B5EF4-FFF2-40B4-BE49-F238E27FC236}">
                <a16:creationId xmlns:a16="http://schemas.microsoft.com/office/drawing/2014/main" id="{44333E9E-E7B4-84C4-B48E-247A60D2071A}"/>
              </a:ext>
            </a:extLst>
          </p:cNvPr>
          <p:cNvSpPr/>
          <p:nvPr/>
        </p:nvSpPr>
        <p:spPr>
          <a:xfrm>
            <a:off x="6024055" y="1016214"/>
            <a:ext cx="452385" cy="529206"/>
          </a:xfrm>
          <a:custGeom>
            <a:avLst/>
            <a:gdLst>
              <a:gd name="connsiteX0" fmla="*/ 0 w 452385"/>
              <a:gd name="connsiteY0" fmla="*/ 105841 h 529206"/>
              <a:gd name="connsiteX1" fmla="*/ 226193 w 452385"/>
              <a:gd name="connsiteY1" fmla="*/ 105841 h 529206"/>
              <a:gd name="connsiteX2" fmla="*/ 226193 w 452385"/>
              <a:gd name="connsiteY2" fmla="*/ 0 h 529206"/>
              <a:gd name="connsiteX3" fmla="*/ 452385 w 452385"/>
              <a:gd name="connsiteY3" fmla="*/ 264603 h 529206"/>
              <a:gd name="connsiteX4" fmla="*/ 226193 w 452385"/>
              <a:gd name="connsiteY4" fmla="*/ 529206 h 529206"/>
              <a:gd name="connsiteX5" fmla="*/ 226193 w 452385"/>
              <a:gd name="connsiteY5" fmla="*/ 423365 h 529206"/>
              <a:gd name="connsiteX6" fmla="*/ 0 w 452385"/>
              <a:gd name="connsiteY6" fmla="*/ 423365 h 529206"/>
              <a:gd name="connsiteX7" fmla="*/ 0 w 452385"/>
              <a:gd name="connsiteY7" fmla="*/ 105841 h 5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85" h="529206">
                <a:moveTo>
                  <a:pt x="0" y="105841"/>
                </a:moveTo>
                <a:lnTo>
                  <a:pt x="226193" y="105841"/>
                </a:lnTo>
                <a:lnTo>
                  <a:pt x="226193" y="0"/>
                </a:lnTo>
                <a:lnTo>
                  <a:pt x="452385" y="264603"/>
                </a:lnTo>
                <a:lnTo>
                  <a:pt x="226193" y="529206"/>
                </a:lnTo>
                <a:lnTo>
                  <a:pt x="226193" y="423365"/>
                </a:lnTo>
                <a:lnTo>
                  <a:pt x="0" y="423365"/>
                </a:lnTo>
                <a:lnTo>
                  <a:pt x="0" y="10584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105841" rIns="135715" bIns="105841" numCol="1" spcCol="1270" anchor="ctr" anchorCtr="0">
            <a:noAutofit/>
          </a:bodyPr>
          <a:lstStyle/>
          <a:p>
            <a:pPr marL="0" lvl="0" indent="0" algn="ctr" defTabSz="622300">
              <a:lnSpc>
                <a:spcPct val="90000"/>
              </a:lnSpc>
              <a:spcBef>
                <a:spcPct val="0"/>
              </a:spcBef>
              <a:spcAft>
                <a:spcPct val="35000"/>
              </a:spcAft>
              <a:buNone/>
            </a:pPr>
            <a:endParaRPr lang="en-GB" sz="1400" kern="1200"/>
          </a:p>
        </p:txBody>
      </p:sp>
      <p:sp>
        <p:nvSpPr>
          <p:cNvPr id="8" name="Freeform 7">
            <a:extLst>
              <a:ext uri="{FF2B5EF4-FFF2-40B4-BE49-F238E27FC236}">
                <a16:creationId xmlns:a16="http://schemas.microsoft.com/office/drawing/2014/main" id="{24E91D08-D151-1F01-9FC4-44B5F021DA46}"/>
              </a:ext>
            </a:extLst>
          </p:cNvPr>
          <p:cNvSpPr/>
          <p:nvPr/>
        </p:nvSpPr>
        <p:spPr>
          <a:xfrm>
            <a:off x="6689831" y="640649"/>
            <a:ext cx="2133895" cy="1280337"/>
          </a:xfrm>
          <a:custGeom>
            <a:avLst/>
            <a:gdLst>
              <a:gd name="connsiteX0" fmla="*/ 0 w 2133895"/>
              <a:gd name="connsiteY0" fmla="*/ 128034 h 1280337"/>
              <a:gd name="connsiteX1" fmla="*/ 128034 w 2133895"/>
              <a:gd name="connsiteY1" fmla="*/ 0 h 1280337"/>
              <a:gd name="connsiteX2" fmla="*/ 2005861 w 2133895"/>
              <a:gd name="connsiteY2" fmla="*/ 0 h 1280337"/>
              <a:gd name="connsiteX3" fmla="*/ 2133895 w 2133895"/>
              <a:gd name="connsiteY3" fmla="*/ 128034 h 1280337"/>
              <a:gd name="connsiteX4" fmla="*/ 2133895 w 2133895"/>
              <a:gd name="connsiteY4" fmla="*/ 1152303 h 1280337"/>
              <a:gd name="connsiteX5" fmla="*/ 2005861 w 2133895"/>
              <a:gd name="connsiteY5" fmla="*/ 1280337 h 1280337"/>
              <a:gd name="connsiteX6" fmla="*/ 128034 w 2133895"/>
              <a:gd name="connsiteY6" fmla="*/ 1280337 h 1280337"/>
              <a:gd name="connsiteX7" fmla="*/ 0 w 2133895"/>
              <a:gd name="connsiteY7" fmla="*/ 1152303 h 1280337"/>
              <a:gd name="connsiteX8" fmla="*/ 0 w 2133895"/>
              <a:gd name="connsiteY8" fmla="*/ 128034 h 12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895" h="1280337">
                <a:moveTo>
                  <a:pt x="0" y="128034"/>
                </a:moveTo>
                <a:cubicBezTo>
                  <a:pt x="0" y="57323"/>
                  <a:pt x="57323" y="0"/>
                  <a:pt x="128034" y="0"/>
                </a:cubicBezTo>
                <a:lnTo>
                  <a:pt x="2005861" y="0"/>
                </a:lnTo>
                <a:cubicBezTo>
                  <a:pt x="2076572" y="0"/>
                  <a:pt x="2133895" y="57323"/>
                  <a:pt x="2133895" y="128034"/>
                </a:cubicBezTo>
                <a:lnTo>
                  <a:pt x="2133895" y="1152303"/>
                </a:lnTo>
                <a:cubicBezTo>
                  <a:pt x="2133895" y="1223014"/>
                  <a:pt x="2076572" y="1280337"/>
                  <a:pt x="2005861" y="1280337"/>
                </a:cubicBezTo>
                <a:lnTo>
                  <a:pt x="128034" y="1280337"/>
                </a:lnTo>
                <a:cubicBezTo>
                  <a:pt x="57323" y="1280337"/>
                  <a:pt x="0" y="1223014"/>
                  <a:pt x="0" y="1152303"/>
                </a:cubicBezTo>
                <a:lnTo>
                  <a:pt x="0" y="12803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2270" tIns="102270" rIns="102270" bIns="102270" numCol="1" spcCol="1270" anchor="ctr" anchorCtr="0">
            <a:noAutofit/>
          </a:bodyPr>
          <a:lstStyle/>
          <a:p>
            <a:pPr marL="0" lvl="0" indent="0" algn="ctr" defTabSz="755650">
              <a:lnSpc>
                <a:spcPct val="90000"/>
              </a:lnSpc>
              <a:spcBef>
                <a:spcPct val="0"/>
              </a:spcBef>
              <a:spcAft>
                <a:spcPct val="35000"/>
              </a:spcAft>
              <a:buNone/>
            </a:pPr>
            <a:r>
              <a:rPr lang="en-GB" sz="1700" kern="1200"/>
              <a:t>St Mary’s university Application completed</a:t>
            </a:r>
          </a:p>
        </p:txBody>
      </p:sp>
      <p:sp>
        <p:nvSpPr>
          <p:cNvPr id="9" name="Freeform 8">
            <a:extLst>
              <a:ext uri="{FF2B5EF4-FFF2-40B4-BE49-F238E27FC236}">
                <a16:creationId xmlns:a16="http://schemas.microsoft.com/office/drawing/2014/main" id="{000EF6FF-5D72-F9F1-EC5B-829649C14322}"/>
              </a:ext>
            </a:extLst>
          </p:cNvPr>
          <p:cNvSpPr/>
          <p:nvPr/>
        </p:nvSpPr>
        <p:spPr>
          <a:xfrm>
            <a:off x="9011509" y="1016214"/>
            <a:ext cx="452385" cy="529206"/>
          </a:xfrm>
          <a:custGeom>
            <a:avLst/>
            <a:gdLst>
              <a:gd name="connsiteX0" fmla="*/ 0 w 452385"/>
              <a:gd name="connsiteY0" fmla="*/ 105841 h 529206"/>
              <a:gd name="connsiteX1" fmla="*/ 226193 w 452385"/>
              <a:gd name="connsiteY1" fmla="*/ 105841 h 529206"/>
              <a:gd name="connsiteX2" fmla="*/ 226193 w 452385"/>
              <a:gd name="connsiteY2" fmla="*/ 0 h 529206"/>
              <a:gd name="connsiteX3" fmla="*/ 452385 w 452385"/>
              <a:gd name="connsiteY3" fmla="*/ 264603 h 529206"/>
              <a:gd name="connsiteX4" fmla="*/ 226193 w 452385"/>
              <a:gd name="connsiteY4" fmla="*/ 529206 h 529206"/>
              <a:gd name="connsiteX5" fmla="*/ 226193 w 452385"/>
              <a:gd name="connsiteY5" fmla="*/ 423365 h 529206"/>
              <a:gd name="connsiteX6" fmla="*/ 0 w 452385"/>
              <a:gd name="connsiteY6" fmla="*/ 423365 h 529206"/>
              <a:gd name="connsiteX7" fmla="*/ 0 w 452385"/>
              <a:gd name="connsiteY7" fmla="*/ 105841 h 5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85" h="529206">
                <a:moveTo>
                  <a:pt x="0" y="105841"/>
                </a:moveTo>
                <a:lnTo>
                  <a:pt x="226193" y="105841"/>
                </a:lnTo>
                <a:lnTo>
                  <a:pt x="226193" y="0"/>
                </a:lnTo>
                <a:lnTo>
                  <a:pt x="452385" y="264603"/>
                </a:lnTo>
                <a:lnTo>
                  <a:pt x="226193" y="529206"/>
                </a:lnTo>
                <a:lnTo>
                  <a:pt x="226193" y="423365"/>
                </a:lnTo>
                <a:lnTo>
                  <a:pt x="0" y="423365"/>
                </a:lnTo>
                <a:lnTo>
                  <a:pt x="0" y="105841"/>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105841" rIns="135715" bIns="105841" numCol="1" spcCol="1270" anchor="ctr" anchorCtr="0">
            <a:noAutofit/>
          </a:bodyPr>
          <a:lstStyle/>
          <a:p>
            <a:pPr marL="0" lvl="0" indent="0" algn="ctr" defTabSz="622300">
              <a:lnSpc>
                <a:spcPct val="90000"/>
              </a:lnSpc>
              <a:spcBef>
                <a:spcPct val="0"/>
              </a:spcBef>
              <a:spcAft>
                <a:spcPct val="35000"/>
              </a:spcAft>
              <a:buNone/>
            </a:pPr>
            <a:endParaRPr lang="en-GB" sz="1400" kern="1200"/>
          </a:p>
        </p:txBody>
      </p:sp>
      <p:sp>
        <p:nvSpPr>
          <p:cNvPr id="10" name="Freeform 9">
            <a:extLst>
              <a:ext uri="{FF2B5EF4-FFF2-40B4-BE49-F238E27FC236}">
                <a16:creationId xmlns:a16="http://schemas.microsoft.com/office/drawing/2014/main" id="{648B8EA1-1B72-91F7-3EBB-64AC24C58565}"/>
              </a:ext>
            </a:extLst>
          </p:cNvPr>
          <p:cNvSpPr/>
          <p:nvPr/>
        </p:nvSpPr>
        <p:spPr>
          <a:xfrm>
            <a:off x="9677284" y="640649"/>
            <a:ext cx="2133895" cy="1280337"/>
          </a:xfrm>
          <a:custGeom>
            <a:avLst/>
            <a:gdLst>
              <a:gd name="connsiteX0" fmla="*/ 0 w 2133895"/>
              <a:gd name="connsiteY0" fmla="*/ 128034 h 1280337"/>
              <a:gd name="connsiteX1" fmla="*/ 128034 w 2133895"/>
              <a:gd name="connsiteY1" fmla="*/ 0 h 1280337"/>
              <a:gd name="connsiteX2" fmla="*/ 2005861 w 2133895"/>
              <a:gd name="connsiteY2" fmla="*/ 0 h 1280337"/>
              <a:gd name="connsiteX3" fmla="*/ 2133895 w 2133895"/>
              <a:gd name="connsiteY3" fmla="*/ 128034 h 1280337"/>
              <a:gd name="connsiteX4" fmla="*/ 2133895 w 2133895"/>
              <a:gd name="connsiteY4" fmla="*/ 1152303 h 1280337"/>
              <a:gd name="connsiteX5" fmla="*/ 2005861 w 2133895"/>
              <a:gd name="connsiteY5" fmla="*/ 1280337 h 1280337"/>
              <a:gd name="connsiteX6" fmla="*/ 128034 w 2133895"/>
              <a:gd name="connsiteY6" fmla="*/ 1280337 h 1280337"/>
              <a:gd name="connsiteX7" fmla="*/ 0 w 2133895"/>
              <a:gd name="connsiteY7" fmla="*/ 1152303 h 1280337"/>
              <a:gd name="connsiteX8" fmla="*/ 0 w 2133895"/>
              <a:gd name="connsiteY8" fmla="*/ 128034 h 12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895" h="1280337">
                <a:moveTo>
                  <a:pt x="0" y="128034"/>
                </a:moveTo>
                <a:cubicBezTo>
                  <a:pt x="0" y="57323"/>
                  <a:pt x="57323" y="0"/>
                  <a:pt x="128034" y="0"/>
                </a:cubicBezTo>
                <a:lnTo>
                  <a:pt x="2005861" y="0"/>
                </a:lnTo>
                <a:cubicBezTo>
                  <a:pt x="2076572" y="0"/>
                  <a:pt x="2133895" y="57323"/>
                  <a:pt x="2133895" y="128034"/>
                </a:cubicBezTo>
                <a:lnTo>
                  <a:pt x="2133895" y="1152303"/>
                </a:lnTo>
                <a:cubicBezTo>
                  <a:pt x="2133895" y="1223014"/>
                  <a:pt x="2076572" y="1280337"/>
                  <a:pt x="2005861" y="1280337"/>
                </a:cubicBezTo>
                <a:lnTo>
                  <a:pt x="128034" y="1280337"/>
                </a:lnTo>
                <a:cubicBezTo>
                  <a:pt x="57323" y="1280337"/>
                  <a:pt x="0" y="1223014"/>
                  <a:pt x="0" y="1152303"/>
                </a:cubicBezTo>
                <a:lnTo>
                  <a:pt x="0" y="12803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2270" tIns="102270" rIns="102270" bIns="102270" numCol="1" spcCol="1270" anchor="ctr" anchorCtr="0">
            <a:noAutofit/>
          </a:bodyPr>
          <a:lstStyle/>
          <a:p>
            <a:pPr marL="0" lvl="0" indent="0" algn="ctr" defTabSz="755650">
              <a:lnSpc>
                <a:spcPct val="90000"/>
              </a:lnSpc>
              <a:spcBef>
                <a:spcPct val="0"/>
              </a:spcBef>
              <a:spcAft>
                <a:spcPct val="35000"/>
              </a:spcAft>
              <a:buNone/>
            </a:pPr>
            <a:r>
              <a:rPr lang="en-GB" sz="1700" kern="1200"/>
              <a:t>January  start</a:t>
            </a:r>
          </a:p>
          <a:p>
            <a:pPr marL="0" lvl="0" indent="0" algn="ctr" defTabSz="755650">
              <a:lnSpc>
                <a:spcPct val="90000"/>
              </a:lnSpc>
              <a:spcBef>
                <a:spcPct val="0"/>
              </a:spcBef>
              <a:spcAft>
                <a:spcPct val="35000"/>
              </a:spcAft>
              <a:buNone/>
            </a:pPr>
            <a:r>
              <a:rPr lang="en-GB" sz="1700" kern="1200"/>
              <a:t>Onboarding of the employer &amp; apprentice</a:t>
            </a:r>
          </a:p>
        </p:txBody>
      </p:sp>
      <p:sp>
        <p:nvSpPr>
          <p:cNvPr id="11" name="Freeform 10">
            <a:extLst>
              <a:ext uri="{FF2B5EF4-FFF2-40B4-BE49-F238E27FC236}">
                <a16:creationId xmlns:a16="http://schemas.microsoft.com/office/drawing/2014/main" id="{B8CF0C62-A6BE-A975-DA73-2D4A5C877814}"/>
              </a:ext>
            </a:extLst>
          </p:cNvPr>
          <p:cNvSpPr/>
          <p:nvPr/>
        </p:nvSpPr>
        <p:spPr>
          <a:xfrm>
            <a:off x="10479629" y="2167875"/>
            <a:ext cx="529206" cy="594778"/>
          </a:xfrm>
          <a:custGeom>
            <a:avLst/>
            <a:gdLst>
              <a:gd name="connsiteX0" fmla="*/ 0 w 594778"/>
              <a:gd name="connsiteY0" fmla="*/ 105841 h 529206"/>
              <a:gd name="connsiteX1" fmla="*/ 330175 w 594778"/>
              <a:gd name="connsiteY1" fmla="*/ 105841 h 529206"/>
              <a:gd name="connsiteX2" fmla="*/ 330175 w 594778"/>
              <a:gd name="connsiteY2" fmla="*/ 0 h 529206"/>
              <a:gd name="connsiteX3" fmla="*/ 594778 w 594778"/>
              <a:gd name="connsiteY3" fmla="*/ 264603 h 529206"/>
              <a:gd name="connsiteX4" fmla="*/ 330175 w 594778"/>
              <a:gd name="connsiteY4" fmla="*/ 529206 h 529206"/>
              <a:gd name="connsiteX5" fmla="*/ 330175 w 594778"/>
              <a:gd name="connsiteY5" fmla="*/ 423365 h 529206"/>
              <a:gd name="connsiteX6" fmla="*/ 0 w 594778"/>
              <a:gd name="connsiteY6" fmla="*/ 423365 h 529206"/>
              <a:gd name="connsiteX7" fmla="*/ 0 w 594778"/>
              <a:gd name="connsiteY7" fmla="*/ 105841 h 5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778" h="529206">
                <a:moveTo>
                  <a:pt x="475823" y="0"/>
                </a:moveTo>
                <a:lnTo>
                  <a:pt x="475823" y="293774"/>
                </a:lnTo>
                <a:lnTo>
                  <a:pt x="594778" y="293774"/>
                </a:lnTo>
                <a:lnTo>
                  <a:pt x="297389" y="529206"/>
                </a:lnTo>
                <a:lnTo>
                  <a:pt x="0" y="293774"/>
                </a:lnTo>
                <a:lnTo>
                  <a:pt x="118955" y="293774"/>
                </a:lnTo>
                <a:lnTo>
                  <a:pt x="118955" y="0"/>
                </a:lnTo>
                <a:lnTo>
                  <a:pt x="475823" y="0"/>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5841" tIns="0" rIns="105841" bIns="158762" numCol="1" spcCol="1270" anchor="ctr" anchorCtr="0">
            <a:noAutofit/>
          </a:bodyPr>
          <a:lstStyle/>
          <a:p>
            <a:pPr marL="0" lvl="0" indent="0" algn="ctr" defTabSz="622300">
              <a:lnSpc>
                <a:spcPct val="90000"/>
              </a:lnSpc>
              <a:spcBef>
                <a:spcPct val="0"/>
              </a:spcBef>
              <a:spcAft>
                <a:spcPct val="35000"/>
              </a:spcAft>
              <a:buNone/>
            </a:pPr>
            <a:endParaRPr lang="en-GB" sz="1400" kern="1200"/>
          </a:p>
        </p:txBody>
      </p:sp>
      <p:sp>
        <p:nvSpPr>
          <p:cNvPr id="12" name="Freeform 11">
            <a:extLst>
              <a:ext uri="{FF2B5EF4-FFF2-40B4-BE49-F238E27FC236}">
                <a16:creationId xmlns:a16="http://schemas.microsoft.com/office/drawing/2014/main" id="{742621BB-3609-EAFB-BE5E-D11B35603121}"/>
              </a:ext>
            </a:extLst>
          </p:cNvPr>
          <p:cNvSpPr/>
          <p:nvPr/>
        </p:nvSpPr>
        <p:spPr>
          <a:xfrm>
            <a:off x="9677284" y="3043210"/>
            <a:ext cx="2133895" cy="1280337"/>
          </a:xfrm>
          <a:custGeom>
            <a:avLst/>
            <a:gdLst>
              <a:gd name="connsiteX0" fmla="*/ 0 w 2133895"/>
              <a:gd name="connsiteY0" fmla="*/ 128034 h 1280337"/>
              <a:gd name="connsiteX1" fmla="*/ 128034 w 2133895"/>
              <a:gd name="connsiteY1" fmla="*/ 0 h 1280337"/>
              <a:gd name="connsiteX2" fmla="*/ 2005861 w 2133895"/>
              <a:gd name="connsiteY2" fmla="*/ 0 h 1280337"/>
              <a:gd name="connsiteX3" fmla="*/ 2133895 w 2133895"/>
              <a:gd name="connsiteY3" fmla="*/ 128034 h 1280337"/>
              <a:gd name="connsiteX4" fmla="*/ 2133895 w 2133895"/>
              <a:gd name="connsiteY4" fmla="*/ 1152303 h 1280337"/>
              <a:gd name="connsiteX5" fmla="*/ 2005861 w 2133895"/>
              <a:gd name="connsiteY5" fmla="*/ 1280337 h 1280337"/>
              <a:gd name="connsiteX6" fmla="*/ 128034 w 2133895"/>
              <a:gd name="connsiteY6" fmla="*/ 1280337 h 1280337"/>
              <a:gd name="connsiteX7" fmla="*/ 0 w 2133895"/>
              <a:gd name="connsiteY7" fmla="*/ 1152303 h 1280337"/>
              <a:gd name="connsiteX8" fmla="*/ 0 w 2133895"/>
              <a:gd name="connsiteY8" fmla="*/ 128034 h 12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895" h="1280337">
                <a:moveTo>
                  <a:pt x="0" y="128034"/>
                </a:moveTo>
                <a:cubicBezTo>
                  <a:pt x="0" y="57323"/>
                  <a:pt x="57323" y="0"/>
                  <a:pt x="128034" y="0"/>
                </a:cubicBezTo>
                <a:lnTo>
                  <a:pt x="2005861" y="0"/>
                </a:lnTo>
                <a:cubicBezTo>
                  <a:pt x="2076572" y="0"/>
                  <a:pt x="2133895" y="57323"/>
                  <a:pt x="2133895" y="128034"/>
                </a:cubicBezTo>
                <a:lnTo>
                  <a:pt x="2133895" y="1152303"/>
                </a:lnTo>
                <a:cubicBezTo>
                  <a:pt x="2133895" y="1223014"/>
                  <a:pt x="2076572" y="1280337"/>
                  <a:pt x="2005861" y="1280337"/>
                </a:cubicBezTo>
                <a:lnTo>
                  <a:pt x="128034" y="1280337"/>
                </a:lnTo>
                <a:cubicBezTo>
                  <a:pt x="57323" y="1280337"/>
                  <a:pt x="0" y="1223014"/>
                  <a:pt x="0" y="1152303"/>
                </a:cubicBezTo>
                <a:lnTo>
                  <a:pt x="0" y="128034"/>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2270" tIns="102270" rIns="102270" bIns="102270" numCol="1" spcCol="1270" anchor="ctr" anchorCtr="0">
            <a:noAutofit/>
          </a:bodyPr>
          <a:lstStyle/>
          <a:p>
            <a:pPr marL="0" lvl="0" indent="0" algn="ctr" defTabSz="755650">
              <a:lnSpc>
                <a:spcPct val="90000"/>
              </a:lnSpc>
              <a:spcBef>
                <a:spcPct val="0"/>
              </a:spcBef>
              <a:spcAft>
                <a:spcPct val="35000"/>
              </a:spcAft>
              <a:buNone/>
            </a:pPr>
            <a:r>
              <a:rPr lang="en-GB" sz="1700" kern="1200"/>
              <a:t>Off the job training commences one day a week at St Mary’s</a:t>
            </a:r>
          </a:p>
        </p:txBody>
      </p:sp>
      <p:sp>
        <p:nvSpPr>
          <p:cNvPr id="13" name="Freeform 12">
            <a:extLst>
              <a:ext uri="{FF2B5EF4-FFF2-40B4-BE49-F238E27FC236}">
                <a16:creationId xmlns:a16="http://schemas.microsoft.com/office/drawing/2014/main" id="{F963A84E-D7BF-0438-5A1B-A58DC1DD61A4}"/>
              </a:ext>
            </a:extLst>
          </p:cNvPr>
          <p:cNvSpPr/>
          <p:nvPr/>
        </p:nvSpPr>
        <p:spPr>
          <a:xfrm>
            <a:off x="9037116" y="3418775"/>
            <a:ext cx="452385" cy="529206"/>
          </a:xfrm>
          <a:custGeom>
            <a:avLst/>
            <a:gdLst>
              <a:gd name="connsiteX0" fmla="*/ 0 w 452385"/>
              <a:gd name="connsiteY0" fmla="*/ 105841 h 529206"/>
              <a:gd name="connsiteX1" fmla="*/ 226193 w 452385"/>
              <a:gd name="connsiteY1" fmla="*/ 105841 h 529206"/>
              <a:gd name="connsiteX2" fmla="*/ 226193 w 452385"/>
              <a:gd name="connsiteY2" fmla="*/ 0 h 529206"/>
              <a:gd name="connsiteX3" fmla="*/ 452385 w 452385"/>
              <a:gd name="connsiteY3" fmla="*/ 264603 h 529206"/>
              <a:gd name="connsiteX4" fmla="*/ 226193 w 452385"/>
              <a:gd name="connsiteY4" fmla="*/ 529206 h 529206"/>
              <a:gd name="connsiteX5" fmla="*/ 226193 w 452385"/>
              <a:gd name="connsiteY5" fmla="*/ 423365 h 529206"/>
              <a:gd name="connsiteX6" fmla="*/ 0 w 452385"/>
              <a:gd name="connsiteY6" fmla="*/ 423365 h 529206"/>
              <a:gd name="connsiteX7" fmla="*/ 0 w 452385"/>
              <a:gd name="connsiteY7" fmla="*/ 105841 h 5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85" h="529206">
                <a:moveTo>
                  <a:pt x="452385" y="423365"/>
                </a:moveTo>
                <a:lnTo>
                  <a:pt x="226192" y="423365"/>
                </a:lnTo>
                <a:lnTo>
                  <a:pt x="226192" y="529206"/>
                </a:lnTo>
                <a:lnTo>
                  <a:pt x="0" y="264603"/>
                </a:lnTo>
                <a:lnTo>
                  <a:pt x="226192" y="0"/>
                </a:lnTo>
                <a:lnTo>
                  <a:pt x="226192" y="105841"/>
                </a:lnTo>
                <a:lnTo>
                  <a:pt x="452385" y="105841"/>
                </a:lnTo>
                <a:lnTo>
                  <a:pt x="452385" y="423365"/>
                </a:lnTo>
                <a:close/>
              </a:path>
            </a:pathLst>
          </a:cu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5715" tIns="105841" rIns="0" bIns="105841" numCol="1" spcCol="1270" anchor="ctr" anchorCtr="0">
            <a:noAutofit/>
          </a:bodyPr>
          <a:lstStyle/>
          <a:p>
            <a:pPr marL="0" lvl="0" indent="0" algn="ctr" defTabSz="622300">
              <a:lnSpc>
                <a:spcPct val="90000"/>
              </a:lnSpc>
              <a:spcBef>
                <a:spcPct val="0"/>
              </a:spcBef>
              <a:spcAft>
                <a:spcPct val="35000"/>
              </a:spcAft>
              <a:buNone/>
            </a:pPr>
            <a:endParaRPr lang="en-GB" sz="1400" kern="1200"/>
          </a:p>
        </p:txBody>
      </p:sp>
      <p:sp>
        <p:nvSpPr>
          <p:cNvPr id="14" name="Freeform 13">
            <a:extLst>
              <a:ext uri="{FF2B5EF4-FFF2-40B4-BE49-F238E27FC236}">
                <a16:creationId xmlns:a16="http://schemas.microsoft.com/office/drawing/2014/main" id="{8981E875-28A6-E903-EE7D-5D163CD27A1F}"/>
              </a:ext>
            </a:extLst>
          </p:cNvPr>
          <p:cNvSpPr/>
          <p:nvPr/>
        </p:nvSpPr>
        <p:spPr>
          <a:xfrm>
            <a:off x="6689831" y="3043210"/>
            <a:ext cx="2133895" cy="1280337"/>
          </a:xfrm>
          <a:custGeom>
            <a:avLst/>
            <a:gdLst>
              <a:gd name="connsiteX0" fmla="*/ 0 w 2133895"/>
              <a:gd name="connsiteY0" fmla="*/ 128034 h 1280337"/>
              <a:gd name="connsiteX1" fmla="*/ 128034 w 2133895"/>
              <a:gd name="connsiteY1" fmla="*/ 0 h 1280337"/>
              <a:gd name="connsiteX2" fmla="*/ 2005861 w 2133895"/>
              <a:gd name="connsiteY2" fmla="*/ 0 h 1280337"/>
              <a:gd name="connsiteX3" fmla="*/ 2133895 w 2133895"/>
              <a:gd name="connsiteY3" fmla="*/ 128034 h 1280337"/>
              <a:gd name="connsiteX4" fmla="*/ 2133895 w 2133895"/>
              <a:gd name="connsiteY4" fmla="*/ 1152303 h 1280337"/>
              <a:gd name="connsiteX5" fmla="*/ 2005861 w 2133895"/>
              <a:gd name="connsiteY5" fmla="*/ 1280337 h 1280337"/>
              <a:gd name="connsiteX6" fmla="*/ 128034 w 2133895"/>
              <a:gd name="connsiteY6" fmla="*/ 1280337 h 1280337"/>
              <a:gd name="connsiteX7" fmla="*/ 0 w 2133895"/>
              <a:gd name="connsiteY7" fmla="*/ 1152303 h 1280337"/>
              <a:gd name="connsiteX8" fmla="*/ 0 w 2133895"/>
              <a:gd name="connsiteY8" fmla="*/ 128034 h 12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895" h="1280337">
                <a:moveTo>
                  <a:pt x="0" y="128034"/>
                </a:moveTo>
                <a:cubicBezTo>
                  <a:pt x="0" y="57323"/>
                  <a:pt x="57323" y="0"/>
                  <a:pt x="128034" y="0"/>
                </a:cubicBezTo>
                <a:lnTo>
                  <a:pt x="2005861" y="0"/>
                </a:lnTo>
                <a:cubicBezTo>
                  <a:pt x="2076572" y="0"/>
                  <a:pt x="2133895" y="57323"/>
                  <a:pt x="2133895" y="128034"/>
                </a:cubicBezTo>
                <a:lnTo>
                  <a:pt x="2133895" y="1152303"/>
                </a:lnTo>
                <a:cubicBezTo>
                  <a:pt x="2133895" y="1223014"/>
                  <a:pt x="2076572" y="1280337"/>
                  <a:pt x="2005861" y="1280337"/>
                </a:cubicBezTo>
                <a:lnTo>
                  <a:pt x="128034" y="1280337"/>
                </a:lnTo>
                <a:cubicBezTo>
                  <a:pt x="57323" y="1280337"/>
                  <a:pt x="0" y="1223014"/>
                  <a:pt x="0" y="1152303"/>
                </a:cubicBezTo>
                <a:lnTo>
                  <a:pt x="0" y="12803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2270" tIns="102270" rIns="102270" bIns="102270" numCol="1" spcCol="1270" anchor="ctr" anchorCtr="0">
            <a:noAutofit/>
          </a:bodyPr>
          <a:lstStyle/>
          <a:p>
            <a:pPr marL="0" lvl="0" indent="0" algn="ctr" defTabSz="755650">
              <a:lnSpc>
                <a:spcPct val="90000"/>
              </a:lnSpc>
              <a:spcBef>
                <a:spcPct val="0"/>
              </a:spcBef>
              <a:spcAft>
                <a:spcPct val="35000"/>
              </a:spcAft>
              <a:buNone/>
            </a:pPr>
            <a:r>
              <a:rPr lang="en-GB" sz="1700" kern="1200"/>
              <a:t>On the job training commences 4 days a week in School</a:t>
            </a:r>
          </a:p>
        </p:txBody>
      </p:sp>
      <p:sp>
        <p:nvSpPr>
          <p:cNvPr id="15" name="Freeform 14">
            <a:extLst>
              <a:ext uri="{FF2B5EF4-FFF2-40B4-BE49-F238E27FC236}">
                <a16:creationId xmlns:a16="http://schemas.microsoft.com/office/drawing/2014/main" id="{39313D9A-D65D-0BA0-15A2-667C1B9036A7}"/>
              </a:ext>
            </a:extLst>
          </p:cNvPr>
          <p:cNvSpPr/>
          <p:nvPr/>
        </p:nvSpPr>
        <p:spPr>
          <a:xfrm>
            <a:off x="6049662" y="3418775"/>
            <a:ext cx="452385" cy="529206"/>
          </a:xfrm>
          <a:custGeom>
            <a:avLst/>
            <a:gdLst>
              <a:gd name="connsiteX0" fmla="*/ 0 w 452385"/>
              <a:gd name="connsiteY0" fmla="*/ 105841 h 529206"/>
              <a:gd name="connsiteX1" fmla="*/ 226193 w 452385"/>
              <a:gd name="connsiteY1" fmla="*/ 105841 h 529206"/>
              <a:gd name="connsiteX2" fmla="*/ 226193 w 452385"/>
              <a:gd name="connsiteY2" fmla="*/ 0 h 529206"/>
              <a:gd name="connsiteX3" fmla="*/ 452385 w 452385"/>
              <a:gd name="connsiteY3" fmla="*/ 264603 h 529206"/>
              <a:gd name="connsiteX4" fmla="*/ 226193 w 452385"/>
              <a:gd name="connsiteY4" fmla="*/ 529206 h 529206"/>
              <a:gd name="connsiteX5" fmla="*/ 226193 w 452385"/>
              <a:gd name="connsiteY5" fmla="*/ 423365 h 529206"/>
              <a:gd name="connsiteX6" fmla="*/ 0 w 452385"/>
              <a:gd name="connsiteY6" fmla="*/ 423365 h 529206"/>
              <a:gd name="connsiteX7" fmla="*/ 0 w 452385"/>
              <a:gd name="connsiteY7" fmla="*/ 105841 h 5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85" h="529206">
                <a:moveTo>
                  <a:pt x="452385" y="423365"/>
                </a:moveTo>
                <a:lnTo>
                  <a:pt x="226192" y="423365"/>
                </a:lnTo>
                <a:lnTo>
                  <a:pt x="226192" y="529206"/>
                </a:lnTo>
                <a:lnTo>
                  <a:pt x="0" y="264603"/>
                </a:lnTo>
                <a:lnTo>
                  <a:pt x="226192" y="0"/>
                </a:lnTo>
                <a:lnTo>
                  <a:pt x="226192" y="105841"/>
                </a:lnTo>
                <a:lnTo>
                  <a:pt x="452385" y="105841"/>
                </a:lnTo>
                <a:lnTo>
                  <a:pt x="452385" y="423365"/>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5715" tIns="105841" rIns="0" bIns="105841" numCol="1" spcCol="1270" anchor="ctr" anchorCtr="0">
            <a:noAutofit/>
          </a:bodyPr>
          <a:lstStyle/>
          <a:p>
            <a:pPr marL="0" lvl="0" indent="0" algn="ctr" defTabSz="622300">
              <a:lnSpc>
                <a:spcPct val="90000"/>
              </a:lnSpc>
              <a:spcBef>
                <a:spcPct val="0"/>
              </a:spcBef>
              <a:spcAft>
                <a:spcPct val="35000"/>
              </a:spcAft>
              <a:buNone/>
            </a:pPr>
            <a:endParaRPr lang="en-GB" sz="1400" kern="1200"/>
          </a:p>
        </p:txBody>
      </p:sp>
      <p:sp>
        <p:nvSpPr>
          <p:cNvPr id="16" name="Freeform 15">
            <a:extLst>
              <a:ext uri="{FF2B5EF4-FFF2-40B4-BE49-F238E27FC236}">
                <a16:creationId xmlns:a16="http://schemas.microsoft.com/office/drawing/2014/main" id="{7FBE3B5C-B7F7-91A3-FEEC-580DF8B36106}"/>
              </a:ext>
            </a:extLst>
          </p:cNvPr>
          <p:cNvSpPr/>
          <p:nvPr/>
        </p:nvSpPr>
        <p:spPr>
          <a:xfrm>
            <a:off x="3702377" y="3043210"/>
            <a:ext cx="2133895" cy="1280337"/>
          </a:xfrm>
          <a:custGeom>
            <a:avLst/>
            <a:gdLst>
              <a:gd name="connsiteX0" fmla="*/ 0 w 2133895"/>
              <a:gd name="connsiteY0" fmla="*/ 128034 h 1280337"/>
              <a:gd name="connsiteX1" fmla="*/ 128034 w 2133895"/>
              <a:gd name="connsiteY1" fmla="*/ 0 h 1280337"/>
              <a:gd name="connsiteX2" fmla="*/ 2005861 w 2133895"/>
              <a:gd name="connsiteY2" fmla="*/ 0 h 1280337"/>
              <a:gd name="connsiteX3" fmla="*/ 2133895 w 2133895"/>
              <a:gd name="connsiteY3" fmla="*/ 128034 h 1280337"/>
              <a:gd name="connsiteX4" fmla="*/ 2133895 w 2133895"/>
              <a:gd name="connsiteY4" fmla="*/ 1152303 h 1280337"/>
              <a:gd name="connsiteX5" fmla="*/ 2005861 w 2133895"/>
              <a:gd name="connsiteY5" fmla="*/ 1280337 h 1280337"/>
              <a:gd name="connsiteX6" fmla="*/ 128034 w 2133895"/>
              <a:gd name="connsiteY6" fmla="*/ 1280337 h 1280337"/>
              <a:gd name="connsiteX7" fmla="*/ 0 w 2133895"/>
              <a:gd name="connsiteY7" fmla="*/ 1152303 h 1280337"/>
              <a:gd name="connsiteX8" fmla="*/ 0 w 2133895"/>
              <a:gd name="connsiteY8" fmla="*/ 128034 h 12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895" h="1280337">
                <a:moveTo>
                  <a:pt x="0" y="128034"/>
                </a:moveTo>
                <a:cubicBezTo>
                  <a:pt x="0" y="57323"/>
                  <a:pt x="57323" y="0"/>
                  <a:pt x="128034" y="0"/>
                </a:cubicBezTo>
                <a:lnTo>
                  <a:pt x="2005861" y="0"/>
                </a:lnTo>
                <a:cubicBezTo>
                  <a:pt x="2076572" y="0"/>
                  <a:pt x="2133895" y="57323"/>
                  <a:pt x="2133895" y="128034"/>
                </a:cubicBezTo>
                <a:lnTo>
                  <a:pt x="2133895" y="1152303"/>
                </a:lnTo>
                <a:cubicBezTo>
                  <a:pt x="2133895" y="1223014"/>
                  <a:pt x="2076572" y="1280337"/>
                  <a:pt x="2005861" y="1280337"/>
                </a:cubicBezTo>
                <a:lnTo>
                  <a:pt x="128034" y="1280337"/>
                </a:lnTo>
                <a:cubicBezTo>
                  <a:pt x="57323" y="1280337"/>
                  <a:pt x="0" y="1223014"/>
                  <a:pt x="0" y="1152303"/>
                </a:cubicBezTo>
                <a:lnTo>
                  <a:pt x="0" y="12803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270" tIns="102270" rIns="102270" bIns="102270" numCol="1" spcCol="1270" anchor="ctr" anchorCtr="0">
            <a:noAutofit/>
          </a:bodyPr>
          <a:lstStyle/>
          <a:p>
            <a:pPr marL="0" lvl="0" indent="0" algn="ctr" defTabSz="755650">
              <a:lnSpc>
                <a:spcPct val="90000"/>
              </a:lnSpc>
              <a:spcBef>
                <a:spcPct val="0"/>
              </a:spcBef>
              <a:spcAft>
                <a:spcPct val="35000"/>
              </a:spcAft>
              <a:buNone/>
            </a:pPr>
            <a:r>
              <a:rPr lang="en-GB" sz="1700" kern="1200"/>
              <a:t>After 18 months</a:t>
            </a:r>
          </a:p>
          <a:p>
            <a:pPr marL="0" lvl="0" indent="0" algn="ctr" defTabSz="755650">
              <a:lnSpc>
                <a:spcPct val="90000"/>
              </a:lnSpc>
              <a:spcBef>
                <a:spcPct val="0"/>
              </a:spcBef>
              <a:spcAft>
                <a:spcPct val="35000"/>
              </a:spcAft>
              <a:buNone/>
            </a:pPr>
            <a:r>
              <a:rPr lang="en-GB" sz="1700" kern="1200"/>
              <a:t>Completion of Module Assignments</a:t>
            </a:r>
          </a:p>
        </p:txBody>
      </p:sp>
      <p:sp>
        <p:nvSpPr>
          <p:cNvPr id="17" name="Freeform 16">
            <a:extLst>
              <a:ext uri="{FF2B5EF4-FFF2-40B4-BE49-F238E27FC236}">
                <a16:creationId xmlns:a16="http://schemas.microsoft.com/office/drawing/2014/main" id="{4E588D5C-F5E2-5156-B122-9B1DCC239014}"/>
              </a:ext>
            </a:extLst>
          </p:cNvPr>
          <p:cNvSpPr/>
          <p:nvPr/>
        </p:nvSpPr>
        <p:spPr>
          <a:xfrm>
            <a:off x="3062209" y="3418774"/>
            <a:ext cx="452386" cy="529207"/>
          </a:xfrm>
          <a:custGeom>
            <a:avLst/>
            <a:gdLst>
              <a:gd name="connsiteX0" fmla="*/ 0 w 452385"/>
              <a:gd name="connsiteY0" fmla="*/ 105841 h 529206"/>
              <a:gd name="connsiteX1" fmla="*/ 226193 w 452385"/>
              <a:gd name="connsiteY1" fmla="*/ 105841 h 529206"/>
              <a:gd name="connsiteX2" fmla="*/ 226193 w 452385"/>
              <a:gd name="connsiteY2" fmla="*/ 0 h 529206"/>
              <a:gd name="connsiteX3" fmla="*/ 452385 w 452385"/>
              <a:gd name="connsiteY3" fmla="*/ 264603 h 529206"/>
              <a:gd name="connsiteX4" fmla="*/ 226193 w 452385"/>
              <a:gd name="connsiteY4" fmla="*/ 529206 h 529206"/>
              <a:gd name="connsiteX5" fmla="*/ 226193 w 452385"/>
              <a:gd name="connsiteY5" fmla="*/ 423365 h 529206"/>
              <a:gd name="connsiteX6" fmla="*/ 0 w 452385"/>
              <a:gd name="connsiteY6" fmla="*/ 423365 h 529206"/>
              <a:gd name="connsiteX7" fmla="*/ 0 w 452385"/>
              <a:gd name="connsiteY7" fmla="*/ 105841 h 5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85" h="529206">
                <a:moveTo>
                  <a:pt x="452385" y="423365"/>
                </a:moveTo>
                <a:lnTo>
                  <a:pt x="226192" y="423365"/>
                </a:lnTo>
                <a:lnTo>
                  <a:pt x="226192" y="529206"/>
                </a:lnTo>
                <a:lnTo>
                  <a:pt x="0" y="264603"/>
                </a:lnTo>
                <a:lnTo>
                  <a:pt x="226192" y="0"/>
                </a:lnTo>
                <a:lnTo>
                  <a:pt x="226192" y="105841"/>
                </a:lnTo>
                <a:lnTo>
                  <a:pt x="452385" y="105841"/>
                </a:lnTo>
                <a:lnTo>
                  <a:pt x="452385" y="423365"/>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5715" tIns="105842" rIns="1" bIns="105841" numCol="1" spcCol="1270" anchor="ctr" anchorCtr="0">
            <a:noAutofit/>
          </a:bodyPr>
          <a:lstStyle/>
          <a:p>
            <a:pPr marL="0" lvl="0" indent="0" algn="ctr" defTabSz="622300">
              <a:lnSpc>
                <a:spcPct val="90000"/>
              </a:lnSpc>
              <a:spcBef>
                <a:spcPct val="0"/>
              </a:spcBef>
              <a:spcAft>
                <a:spcPct val="35000"/>
              </a:spcAft>
              <a:buNone/>
            </a:pPr>
            <a:endParaRPr lang="en-GB" sz="1400" kern="1200"/>
          </a:p>
        </p:txBody>
      </p:sp>
      <p:sp>
        <p:nvSpPr>
          <p:cNvPr id="18" name="Freeform 17">
            <a:extLst>
              <a:ext uri="{FF2B5EF4-FFF2-40B4-BE49-F238E27FC236}">
                <a16:creationId xmlns:a16="http://schemas.microsoft.com/office/drawing/2014/main" id="{19251084-7206-DA00-E16F-B7D7A1F963E9}"/>
              </a:ext>
            </a:extLst>
          </p:cNvPr>
          <p:cNvSpPr/>
          <p:nvPr/>
        </p:nvSpPr>
        <p:spPr>
          <a:xfrm>
            <a:off x="714924" y="3043210"/>
            <a:ext cx="2133895" cy="1280337"/>
          </a:xfrm>
          <a:custGeom>
            <a:avLst/>
            <a:gdLst>
              <a:gd name="connsiteX0" fmla="*/ 0 w 2133895"/>
              <a:gd name="connsiteY0" fmla="*/ 128034 h 1280337"/>
              <a:gd name="connsiteX1" fmla="*/ 128034 w 2133895"/>
              <a:gd name="connsiteY1" fmla="*/ 0 h 1280337"/>
              <a:gd name="connsiteX2" fmla="*/ 2005861 w 2133895"/>
              <a:gd name="connsiteY2" fmla="*/ 0 h 1280337"/>
              <a:gd name="connsiteX3" fmla="*/ 2133895 w 2133895"/>
              <a:gd name="connsiteY3" fmla="*/ 128034 h 1280337"/>
              <a:gd name="connsiteX4" fmla="*/ 2133895 w 2133895"/>
              <a:gd name="connsiteY4" fmla="*/ 1152303 h 1280337"/>
              <a:gd name="connsiteX5" fmla="*/ 2005861 w 2133895"/>
              <a:gd name="connsiteY5" fmla="*/ 1280337 h 1280337"/>
              <a:gd name="connsiteX6" fmla="*/ 128034 w 2133895"/>
              <a:gd name="connsiteY6" fmla="*/ 1280337 h 1280337"/>
              <a:gd name="connsiteX7" fmla="*/ 0 w 2133895"/>
              <a:gd name="connsiteY7" fmla="*/ 1152303 h 1280337"/>
              <a:gd name="connsiteX8" fmla="*/ 0 w 2133895"/>
              <a:gd name="connsiteY8" fmla="*/ 128034 h 12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895" h="1280337">
                <a:moveTo>
                  <a:pt x="0" y="128034"/>
                </a:moveTo>
                <a:cubicBezTo>
                  <a:pt x="0" y="57323"/>
                  <a:pt x="57323" y="0"/>
                  <a:pt x="128034" y="0"/>
                </a:cubicBezTo>
                <a:lnTo>
                  <a:pt x="2005861" y="0"/>
                </a:lnTo>
                <a:cubicBezTo>
                  <a:pt x="2076572" y="0"/>
                  <a:pt x="2133895" y="57323"/>
                  <a:pt x="2133895" y="128034"/>
                </a:cubicBezTo>
                <a:lnTo>
                  <a:pt x="2133895" y="1152303"/>
                </a:lnTo>
                <a:cubicBezTo>
                  <a:pt x="2133895" y="1223014"/>
                  <a:pt x="2076572" y="1280337"/>
                  <a:pt x="2005861" y="1280337"/>
                </a:cubicBezTo>
                <a:lnTo>
                  <a:pt x="128034" y="1280337"/>
                </a:lnTo>
                <a:cubicBezTo>
                  <a:pt x="57323" y="1280337"/>
                  <a:pt x="0" y="1223014"/>
                  <a:pt x="0" y="1152303"/>
                </a:cubicBezTo>
                <a:lnTo>
                  <a:pt x="0" y="12803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2270" tIns="102270" rIns="102270" bIns="102270" numCol="1" spcCol="1270" anchor="ctr" anchorCtr="0">
            <a:noAutofit/>
          </a:bodyPr>
          <a:lstStyle/>
          <a:p>
            <a:pPr marL="0" lvl="0" indent="0" algn="ctr" defTabSz="755650">
              <a:lnSpc>
                <a:spcPct val="90000"/>
              </a:lnSpc>
              <a:spcBef>
                <a:spcPct val="0"/>
              </a:spcBef>
              <a:spcAft>
                <a:spcPct val="35000"/>
              </a:spcAft>
              <a:buNone/>
            </a:pPr>
            <a:r>
              <a:rPr lang="en-GB" sz="1700" kern="1200"/>
              <a:t>Gateway to the End point Assessment Organisation (EPAO)</a:t>
            </a:r>
          </a:p>
        </p:txBody>
      </p:sp>
      <p:sp>
        <p:nvSpPr>
          <p:cNvPr id="19" name="Freeform 18">
            <a:extLst>
              <a:ext uri="{FF2B5EF4-FFF2-40B4-BE49-F238E27FC236}">
                <a16:creationId xmlns:a16="http://schemas.microsoft.com/office/drawing/2014/main" id="{496961B6-3BC8-D4E5-AF18-9B328802CE54}"/>
              </a:ext>
            </a:extLst>
          </p:cNvPr>
          <p:cNvSpPr/>
          <p:nvPr/>
        </p:nvSpPr>
        <p:spPr>
          <a:xfrm>
            <a:off x="1517268" y="4511330"/>
            <a:ext cx="529207" cy="452386"/>
          </a:xfrm>
          <a:custGeom>
            <a:avLst/>
            <a:gdLst>
              <a:gd name="connsiteX0" fmla="*/ 0 w 452385"/>
              <a:gd name="connsiteY0" fmla="*/ 105841 h 529206"/>
              <a:gd name="connsiteX1" fmla="*/ 226193 w 452385"/>
              <a:gd name="connsiteY1" fmla="*/ 105841 h 529206"/>
              <a:gd name="connsiteX2" fmla="*/ 226193 w 452385"/>
              <a:gd name="connsiteY2" fmla="*/ 0 h 529206"/>
              <a:gd name="connsiteX3" fmla="*/ 452385 w 452385"/>
              <a:gd name="connsiteY3" fmla="*/ 264603 h 529206"/>
              <a:gd name="connsiteX4" fmla="*/ 226193 w 452385"/>
              <a:gd name="connsiteY4" fmla="*/ 529206 h 529206"/>
              <a:gd name="connsiteX5" fmla="*/ 226193 w 452385"/>
              <a:gd name="connsiteY5" fmla="*/ 423365 h 529206"/>
              <a:gd name="connsiteX6" fmla="*/ 0 w 452385"/>
              <a:gd name="connsiteY6" fmla="*/ 423365 h 529206"/>
              <a:gd name="connsiteX7" fmla="*/ 0 w 452385"/>
              <a:gd name="connsiteY7" fmla="*/ 105841 h 5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85" h="529206">
                <a:moveTo>
                  <a:pt x="361908" y="1"/>
                </a:moveTo>
                <a:lnTo>
                  <a:pt x="361908" y="264604"/>
                </a:lnTo>
                <a:lnTo>
                  <a:pt x="452385" y="264604"/>
                </a:lnTo>
                <a:lnTo>
                  <a:pt x="226193" y="529205"/>
                </a:lnTo>
                <a:lnTo>
                  <a:pt x="0" y="264604"/>
                </a:lnTo>
                <a:lnTo>
                  <a:pt x="90477" y="264604"/>
                </a:lnTo>
                <a:lnTo>
                  <a:pt x="90477" y="1"/>
                </a:lnTo>
                <a:lnTo>
                  <a:pt x="361908" y="1"/>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05842" tIns="1" rIns="105841" bIns="135715" numCol="1" spcCol="1270" anchor="ctr" anchorCtr="0">
            <a:noAutofit/>
          </a:bodyPr>
          <a:lstStyle/>
          <a:p>
            <a:pPr marL="0" lvl="0" indent="0" algn="ctr" defTabSz="622300">
              <a:lnSpc>
                <a:spcPct val="90000"/>
              </a:lnSpc>
              <a:spcBef>
                <a:spcPct val="0"/>
              </a:spcBef>
              <a:spcAft>
                <a:spcPct val="35000"/>
              </a:spcAft>
              <a:buNone/>
            </a:pPr>
            <a:endParaRPr lang="en-GB" sz="1400" kern="1200"/>
          </a:p>
        </p:txBody>
      </p:sp>
      <p:sp>
        <p:nvSpPr>
          <p:cNvPr id="20" name="Freeform 19">
            <a:extLst>
              <a:ext uri="{FF2B5EF4-FFF2-40B4-BE49-F238E27FC236}">
                <a16:creationId xmlns:a16="http://schemas.microsoft.com/office/drawing/2014/main" id="{A7F2FAE6-22CE-58DF-06C1-CA57354346C5}"/>
              </a:ext>
            </a:extLst>
          </p:cNvPr>
          <p:cNvSpPr/>
          <p:nvPr/>
        </p:nvSpPr>
        <p:spPr>
          <a:xfrm>
            <a:off x="714924" y="5177105"/>
            <a:ext cx="2133895" cy="1280337"/>
          </a:xfrm>
          <a:custGeom>
            <a:avLst/>
            <a:gdLst>
              <a:gd name="connsiteX0" fmla="*/ 0 w 2133895"/>
              <a:gd name="connsiteY0" fmla="*/ 128034 h 1280337"/>
              <a:gd name="connsiteX1" fmla="*/ 128034 w 2133895"/>
              <a:gd name="connsiteY1" fmla="*/ 0 h 1280337"/>
              <a:gd name="connsiteX2" fmla="*/ 2005861 w 2133895"/>
              <a:gd name="connsiteY2" fmla="*/ 0 h 1280337"/>
              <a:gd name="connsiteX3" fmla="*/ 2133895 w 2133895"/>
              <a:gd name="connsiteY3" fmla="*/ 128034 h 1280337"/>
              <a:gd name="connsiteX4" fmla="*/ 2133895 w 2133895"/>
              <a:gd name="connsiteY4" fmla="*/ 1152303 h 1280337"/>
              <a:gd name="connsiteX5" fmla="*/ 2005861 w 2133895"/>
              <a:gd name="connsiteY5" fmla="*/ 1280337 h 1280337"/>
              <a:gd name="connsiteX6" fmla="*/ 128034 w 2133895"/>
              <a:gd name="connsiteY6" fmla="*/ 1280337 h 1280337"/>
              <a:gd name="connsiteX7" fmla="*/ 0 w 2133895"/>
              <a:gd name="connsiteY7" fmla="*/ 1152303 h 1280337"/>
              <a:gd name="connsiteX8" fmla="*/ 0 w 2133895"/>
              <a:gd name="connsiteY8" fmla="*/ 128034 h 12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895" h="1280337">
                <a:moveTo>
                  <a:pt x="0" y="128034"/>
                </a:moveTo>
                <a:cubicBezTo>
                  <a:pt x="0" y="57323"/>
                  <a:pt x="57323" y="0"/>
                  <a:pt x="128034" y="0"/>
                </a:cubicBezTo>
                <a:lnTo>
                  <a:pt x="2005861" y="0"/>
                </a:lnTo>
                <a:cubicBezTo>
                  <a:pt x="2076572" y="0"/>
                  <a:pt x="2133895" y="57323"/>
                  <a:pt x="2133895" y="128034"/>
                </a:cubicBezTo>
                <a:lnTo>
                  <a:pt x="2133895" y="1152303"/>
                </a:lnTo>
                <a:cubicBezTo>
                  <a:pt x="2133895" y="1223014"/>
                  <a:pt x="2076572" y="1280337"/>
                  <a:pt x="2005861" y="1280337"/>
                </a:cubicBezTo>
                <a:lnTo>
                  <a:pt x="128034" y="1280337"/>
                </a:lnTo>
                <a:cubicBezTo>
                  <a:pt x="57323" y="1280337"/>
                  <a:pt x="0" y="1223014"/>
                  <a:pt x="0" y="1152303"/>
                </a:cubicBezTo>
                <a:lnTo>
                  <a:pt x="0" y="12803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2270" tIns="102270" rIns="102270" bIns="102270" numCol="1" spcCol="1270" anchor="ctr" anchorCtr="0">
            <a:noAutofit/>
          </a:bodyPr>
          <a:lstStyle/>
          <a:p>
            <a:pPr marL="0" lvl="0" indent="0" algn="ctr" defTabSz="755650">
              <a:lnSpc>
                <a:spcPct val="90000"/>
              </a:lnSpc>
              <a:spcBef>
                <a:spcPct val="0"/>
              </a:spcBef>
              <a:spcAft>
                <a:spcPct val="35000"/>
              </a:spcAft>
              <a:buNone/>
            </a:pPr>
            <a:r>
              <a:rPr lang="en-GB" sz="1700" kern="1200"/>
              <a:t>After 3 months Preparations towards End point assessment </a:t>
            </a:r>
          </a:p>
        </p:txBody>
      </p:sp>
      <p:sp>
        <p:nvSpPr>
          <p:cNvPr id="21" name="Freeform 20">
            <a:extLst>
              <a:ext uri="{FF2B5EF4-FFF2-40B4-BE49-F238E27FC236}">
                <a16:creationId xmlns:a16="http://schemas.microsoft.com/office/drawing/2014/main" id="{66BE2D98-05E6-82B5-23B1-9E1F2AD10B46}"/>
              </a:ext>
            </a:extLst>
          </p:cNvPr>
          <p:cNvSpPr/>
          <p:nvPr/>
        </p:nvSpPr>
        <p:spPr>
          <a:xfrm>
            <a:off x="3036602" y="5552671"/>
            <a:ext cx="452385" cy="529206"/>
          </a:xfrm>
          <a:custGeom>
            <a:avLst/>
            <a:gdLst>
              <a:gd name="connsiteX0" fmla="*/ 0 w 452385"/>
              <a:gd name="connsiteY0" fmla="*/ 105841 h 529206"/>
              <a:gd name="connsiteX1" fmla="*/ 226193 w 452385"/>
              <a:gd name="connsiteY1" fmla="*/ 105841 h 529206"/>
              <a:gd name="connsiteX2" fmla="*/ 226193 w 452385"/>
              <a:gd name="connsiteY2" fmla="*/ 0 h 529206"/>
              <a:gd name="connsiteX3" fmla="*/ 452385 w 452385"/>
              <a:gd name="connsiteY3" fmla="*/ 264603 h 529206"/>
              <a:gd name="connsiteX4" fmla="*/ 226193 w 452385"/>
              <a:gd name="connsiteY4" fmla="*/ 529206 h 529206"/>
              <a:gd name="connsiteX5" fmla="*/ 226193 w 452385"/>
              <a:gd name="connsiteY5" fmla="*/ 423365 h 529206"/>
              <a:gd name="connsiteX6" fmla="*/ 0 w 452385"/>
              <a:gd name="connsiteY6" fmla="*/ 423365 h 529206"/>
              <a:gd name="connsiteX7" fmla="*/ 0 w 452385"/>
              <a:gd name="connsiteY7" fmla="*/ 105841 h 5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85" h="529206">
                <a:moveTo>
                  <a:pt x="0" y="105841"/>
                </a:moveTo>
                <a:lnTo>
                  <a:pt x="226193" y="105841"/>
                </a:lnTo>
                <a:lnTo>
                  <a:pt x="226193" y="0"/>
                </a:lnTo>
                <a:lnTo>
                  <a:pt x="452385" y="264603"/>
                </a:lnTo>
                <a:lnTo>
                  <a:pt x="226193" y="529206"/>
                </a:lnTo>
                <a:lnTo>
                  <a:pt x="226193" y="423365"/>
                </a:lnTo>
                <a:lnTo>
                  <a:pt x="0" y="423365"/>
                </a:lnTo>
                <a:lnTo>
                  <a:pt x="0" y="105841"/>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0" tIns="105841" rIns="135715" bIns="105841" numCol="1" spcCol="1270" anchor="ctr" anchorCtr="0">
            <a:noAutofit/>
          </a:bodyPr>
          <a:lstStyle/>
          <a:p>
            <a:pPr marL="0" lvl="0" indent="0" algn="ctr" defTabSz="622300">
              <a:lnSpc>
                <a:spcPct val="90000"/>
              </a:lnSpc>
              <a:spcBef>
                <a:spcPct val="0"/>
              </a:spcBef>
              <a:spcAft>
                <a:spcPct val="35000"/>
              </a:spcAft>
              <a:buNone/>
            </a:pPr>
            <a:endParaRPr lang="en-GB" sz="1400" kern="1200"/>
          </a:p>
        </p:txBody>
      </p:sp>
      <p:sp>
        <p:nvSpPr>
          <p:cNvPr id="22" name="Freeform 21">
            <a:extLst>
              <a:ext uri="{FF2B5EF4-FFF2-40B4-BE49-F238E27FC236}">
                <a16:creationId xmlns:a16="http://schemas.microsoft.com/office/drawing/2014/main" id="{1DD5CEC5-4333-3EA9-B42C-B5A31D21C93E}"/>
              </a:ext>
            </a:extLst>
          </p:cNvPr>
          <p:cNvSpPr/>
          <p:nvPr/>
        </p:nvSpPr>
        <p:spPr>
          <a:xfrm>
            <a:off x="3702377" y="5177105"/>
            <a:ext cx="2133895" cy="1280337"/>
          </a:xfrm>
          <a:custGeom>
            <a:avLst/>
            <a:gdLst>
              <a:gd name="connsiteX0" fmla="*/ 0 w 2133895"/>
              <a:gd name="connsiteY0" fmla="*/ 128034 h 1280337"/>
              <a:gd name="connsiteX1" fmla="*/ 128034 w 2133895"/>
              <a:gd name="connsiteY1" fmla="*/ 0 h 1280337"/>
              <a:gd name="connsiteX2" fmla="*/ 2005861 w 2133895"/>
              <a:gd name="connsiteY2" fmla="*/ 0 h 1280337"/>
              <a:gd name="connsiteX3" fmla="*/ 2133895 w 2133895"/>
              <a:gd name="connsiteY3" fmla="*/ 128034 h 1280337"/>
              <a:gd name="connsiteX4" fmla="*/ 2133895 w 2133895"/>
              <a:gd name="connsiteY4" fmla="*/ 1152303 h 1280337"/>
              <a:gd name="connsiteX5" fmla="*/ 2005861 w 2133895"/>
              <a:gd name="connsiteY5" fmla="*/ 1280337 h 1280337"/>
              <a:gd name="connsiteX6" fmla="*/ 128034 w 2133895"/>
              <a:gd name="connsiteY6" fmla="*/ 1280337 h 1280337"/>
              <a:gd name="connsiteX7" fmla="*/ 0 w 2133895"/>
              <a:gd name="connsiteY7" fmla="*/ 1152303 h 1280337"/>
              <a:gd name="connsiteX8" fmla="*/ 0 w 2133895"/>
              <a:gd name="connsiteY8" fmla="*/ 128034 h 12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895" h="1280337">
                <a:moveTo>
                  <a:pt x="0" y="128034"/>
                </a:moveTo>
                <a:cubicBezTo>
                  <a:pt x="0" y="57323"/>
                  <a:pt x="57323" y="0"/>
                  <a:pt x="128034" y="0"/>
                </a:cubicBezTo>
                <a:lnTo>
                  <a:pt x="2005861" y="0"/>
                </a:lnTo>
                <a:cubicBezTo>
                  <a:pt x="2076572" y="0"/>
                  <a:pt x="2133895" y="57323"/>
                  <a:pt x="2133895" y="128034"/>
                </a:cubicBezTo>
                <a:lnTo>
                  <a:pt x="2133895" y="1152303"/>
                </a:lnTo>
                <a:cubicBezTo>
                  <a:pt x="2133895" y="1223014"/>
                  <a:pt x="2076572" y="1280337"/>
                  <a:pt x="2005861" y="1280337"/>
                </a:cubicBezTo>
                <a:lnTo>
                  <a:pt x="128034" y="1280337"/>
                </a:lnTo>
                <a:cubicBezTo>
                  <a:pt x="57323" y="1280337"/>
                  <a:pt x="0" y="1223014"/>
                  <a:pt x="0" y="1152303"/>
                </a:cubicBezTo>
                <a:lnTo>
                  <a:pt x="0" y="128034"/>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02270" tIns="102270" rIns="102270" bIns="102270" numCol="1" spcCol="1270" anchor="ctr" anchorCtr="0">
            <a:noAutofit/>
          </a:bodyPr>
          <a:lstStyle/>
          <a:p>
            <a:pPr marL="0" lvl="0" indent="0" algn="ctr" defTabSz="755650">
              <a:lnSpc>
                <a:spcPct val="90000"/>
              </a:lnSpc>
              <a:spcBef>
                <a:spcPct val="0"/>
              </a:spcBef>
              <a:spcAft>
                <a:spcPct val="35000"/>
              </a:spcAft>
              <a:buNone/>
            </a:pPr>
            <a:r>
              <a:rPr lang="en-GB" sz="1700" kern="1200"/>
              <a:t>Independent Observation and interview by EPAO</a:t>
            </a:r>
          </a:p>
        </p:txBody>
      </p:sp>
      <p:sp>
        <p:nvSpPr>
          <p:cNvPr id="23" name="Freeform 22">
            <a:extLst>
              <a:ext uri="{FF2B5EF4-FFF2-40B4-BE49-F238E27FC236}">
                <a16:creationId xmlns:a16="http://schemas.microsoft.com/office/drawing/2014/main" id="{5451825D-3BB7-E92F-C862-2CE361060FB2}"/>
              </a:ext>
            </a:extLst>
          </p:cNvPr>
          <p:cNvSpPr/>
          <p:nvPr/>
        </p:nvSpPr>
        <p:spPr>
          <a:xfrm>
            <a:off x="6024055" y="5552671"/>
            <a:ext cx="452385" cy="529206"/>
          </a:xfrm>
          <a:custGeom>
            <a:avLst/>
            <a:gdLst>
              <a:gd name="connsiteX0" fmla="*/ 0 w 452385"/>
              <a:gd name="connsiteY0" fmla="*/ 105841 h 529206"/>
              <a:gd name="connsiteX1" fmla="*/ 226193 w 452385"/>
              <a:gd name="connsiteY1" fmla="*/ 105841 h 529206"/>
              <a:gd name="connsiteX2" fmla="*/ 226193 w 452385"/>
              <a:gd name="connsiteY2" fmla="*/ 0 h 529206"/>
              <a:gd name="connsiteX3" fmla="*/ 452385 w 452385"/>
              <a:gd name="connsiteY3" fmla="*/ 264603 h 529206"/>
              <a:gd name="connsiteX4" fmla="*/ 226193 w 452385"/>
              <a:gd name="connsiteY4" fmla="*/ 529206 h 529206"/>
              <a:gd name="connsiteX5" fmla="*/ 226193 w 452385"/>
              <a:gd name="connsiteY5" fmla="*/ 423365 h 529206"/>
              <a:gd name="connsiteX6" fmla="*/ 0 w 452385"/>
              <a:gd name="connsiteY6" fmla="*/ 423365 h 529206"/>
              <a:gd name="connsiteX7" fmla="*/ 0 w 452385"/>
              <a:gd name="connsiteY7" fmla="*/ 105841 h 5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85" h="529206">
                <a:moveTo>
                  <a:pt x="0" y="105841"/>
                </a:moveTo>
                <a:lnTo>
                  <a:pt x="226193" y="105841"/>
                </a:lnTo>
                <a:lnTo>
                  <a:pt x="226193" y="0"/>
                </a:lnTo>
                <a:lnTo>
                  <a:pt x="452385" y="264603"/>
                </a:lnTo>
                <a:lnTo>
                  <a:pt x="226193" y="529206"/>
                </a:lnTo>
                <a:lnTo>
                  <a:pt x="226193" y="423365"/>
                </a:lnTo>
                <a:lnTo>
                  <a:pt x="0" y="423365"/>
                </a:lnTo>
                <a:lnTo>
                  <a:pt x="0" y="105841"/>
                </a:lnTo>
                <a:close/>
              </a:path>
            </a:pathLst>
          </a:cu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0" tIns="105841" rIns="135715" bIns="105841" numCol="1" spcCol="1270" anchor="ctr" anchorCtr="0">
            <a:noAutofit/>
          </a:bodyPr>
          <a:lstStyle/>
          <a:p>
            <a:pPr marL="0" lvl="0" indent="0" algn="ctr" defTabSz="622300">
              <a:lnSpc>
                <a:spcPct val="90000"/>
              </a:lnSpc>
              <a:spcBef>
                <a:spcPct val="0"/>
              </a:spcBef>
              <a:spcAft>
                <a:spcPct val="35000"/>
              </a:spcAft>
              <a:buNone/>
            </a:pPr>
            <a:endParaRPr lang="en-GB" sz="1400" kern="1200"/>
          </a:p>
        </p:txBody>
      </p:sp>
      <p:sp>
        <p:nvSpPr>
          <p:cNvPr id="24" name="Freeform 23">
            <a:extLst>
              <a:ext uri="{FF2B5EF4-FFF2-40B4-BE49-F238E27FC236}">
                <a16:creationId xmlns:a16="http://schemas.microsoft.com/office/drawing/2014/main" id="{B05E03D0-0441-6B35-8FA6-82FD1CE32BAB}"/>
              </a:ext>
            </a:extLst>
          </p:cNvPr>
          <p:cNvSpPr/>
          <p:nvPr/>
        </p:nvSpPr>
        <p:spPr>
          <a:xfrm>
            <a:off x="6689831" y="5177105"/>
            <a:ext cx="2133895" cy="1280337"/>
          </a:xfrm>
          <a:custGeom>
            <a:avLst/>
            <a:gdLst>
              <a:gd name="connsiteX0" fmla="*/ 0 w 2133895"/>
              <a:gd name="connsiteY0" fmla="*/ 128034 h 1280337"/>
              <a:gd name="connsiteX1" fmla="*/ 128034 w 2133895"/>
              <a:gd name="connsiteY1" fmla="*/ 0 h 1280337"/>
              <a:gd name="connsiteX2" fmla="*/ 2005861 w 2133895"/>
              <a:gd name="connsiteY2" fmla="*/ 0 h 1280337"/>
              <a:gd name="connsiteX3" fmla="*/ 2133895 w 2133895"/>
              <a:gd name="connsiteY3" fmla="*/ 128034 h 1280337"/>
              <a:gd name="connsiteX4" fmla="*/ 2133895 w 2133895"/>
              <a:gd name="connsiteY4" fmla="*/ 1152303 h 1280337"/>
              <a:gd name="connsiteX5" fmla="*/ 2005861 w 2133895"/>
              <a:gd name="connsiteY5" fmla="*/ 1280337 h 1280337"/>
              <a:gd name="connsiteX6" fmla="*/ 128034 w 2133895"/>
              <a:gd name="connsiteY6" fmla="*/ 1280337 h 1280337"/>
              <a:gd name="connsiteX7" fmla="*/ 0 w 2133895"/>
              <a:gd name="connsiteY7" fmla="*/ 1152303 h 1280337"/>
              <a:gd name="connsiteX8" fmla="*/ 0 w 2133895"/>
              <a:gd name="connsiteY8" fmla="*/ 128034 h 12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895" h="1280337">
                <a:moveTo>
                  <a:pt x="0" y="128034"/>
                </a:moveTo>
                <a:cubicBezTo>
                  <a:pt x="0" y="57323"/>
                  <a:pt x="57323" y="0"/>
                  <a:pt x="128034" y="0"/>
                </a:cubicBezTo>
                <a:lnTo>
                  <a:pt x="2005861" y="0"/>
                </a:lnTo>
                <a:cubicBezTo>
                  <a:pt x="2076572" y="0"/>
                  <a:pt x="2133895" y="57323"/>
                  <a:pt x="2133895" y="128034"/>
                </a:cubicBezTo>
                <a:lnTo>
                  <a:pt x="2133895" y="1152303"/>
                </a:lnTo>
                <a:cubicBezTo>
                  <a:pt x="2133895" y="1223014"/>
                  <a:pt x="2076572" y="1280337"/>
                  <a:pt x="2005861" y="1280337"/>
                </a:cubicBezTo>
                <a:lnTo>
                  <a:pt x="128034" y="1280337"/>
                </a:lnTo>
                <a:cubicBezTo>
                  <a:pt x="57323" y="1280337"/>
                  <a:pt x="0" y="1223014"/>
                  <a:pt x="0" y="1152303"/>
                </a:cubicBezTo>
                <a:lnTo>
                  <a:pt x="0" y="12803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2270" tIns="102270" rIns="102270" bIns="102270" numCol="1" spcCol="1270" anchor="ctr" anchorCtr="0">
            <a:noAutofit/>
          </a:bodyPr>
          <a:lstStyle/>
          <a:p>
            <a:pPr marL="0" lvl="0" indent="0" algn="ctr" defTabSz="755650">
              <a:lnSpc>
                <a:spcPct val="90000"/>
              </a:lnSpc>
              <a:spcBef>
                <a:spcPct val="0"/>
              </a:spcBef>
              <a:spcAft>
                <a:spcPct val="35000"/>
              </a:spcAft>
              <a:buNone/>
            </a:pPr>
            <a:r>
              <a:rPr lang="en-GB" sz="1700" kern="1200"/>
              <a:t>PASS/FAIL</a:t>
            </a:r>
          </a:p>
        </p:txBody>
      </p:sp>
      <p:sp>
        <p:nvSpPr>
          <p:cNvPr id="25" name="Freeform 24">
            <a:extLst>
              <a:ext uri="{FF2B5EF4-FFF2-40B4-BE49-F238E27FC236}">
                <a16:creationId xmlns:a16="http://schemas.microsoft.com/office/drawing/2014/main" id="{4EF44533-7960-FF52-193E-491DEFF02DF5}"/>
              </a:ext>
            </a:extLst>
          </p:cNvPr>
          <p:cNvSpPr/>
          <p:nvPr/>
        </p:nvSpPr>
        <p:spPr>
          <a:xfrm>
            <a:off x="9011509" y="5552671"/>
            <a:ext cx="452385" cy="529206"/>
          </a:xfrm>
          <a:custGeom>
            <a:avLst/>
            <a:gdLst>
              <a:gd name="connsiteX0" fmla="*/ 0 w 452385"/>
              <a:gd name="connsiteY0" fmla="*/ 105841 h 529206"/>
              <a:gd name="connsiteX1" fmla="*/ 226193 w 452385"/>
              <a:gd name="connsiteY1" fmla="*/ 105841 h 529206"/>
              <a:gd name="connsiteX2" fmla="*/ 226193 w 452385"/>
              <a:gd name="connsiteY2" fmla="*/ 0 h 529206"/>
              <a:gd name="connsiteX3" fmla="*/ 452385 w 452385"/>
              <a:gd name="connsiteY3" fmla="*/ 264603 h 529206"/>
              <a:gd name="connsiteX4" fmla="*/ 226193 w 452385"/>
              <a:gd name="connsiteY4" fmla="*/ 529206 h 529206"/>
              <a:gd name="connsiteX5" fmla="*/ 226193 w 452385"/>
              <a:gd name="connsiteY5" fmla="*/ 423365 h 529206"/>
              <a:gd name="connsiteX6" fmla="*/ 0 w 452385"/>
              <a:gd name="connsiteY6" fmla="*/ 423365 h 529206"/>
              <a:gd name="connsiteX7" fmla="*/ 0 w 452385"/>
              <a:gd name="connsiteY7" fmla="*/ 105841 h 529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385" h="529206">
                <a:moveTo>
                  <a:pt x="0" y="105841"/>
                </a:moveTo>
                <a:lnTo>
                  <a:pt x="226193" y="105841"/>
                </a:lnTo>
                <a:lnTo>
                  <a:pt x="226193" y="0"/>
                </a:lnTo>
                <a:lnTo>
                  <a:pt x="452385" y="264603"/>
                </a:lnTo>
                <a:lnTo>
                  <a:pt x="226193" y="529206"/>
                </a:lnTo>
                <a:lnTo>
                  <a:pt x="226193" y="423365"/>
                </a:lnTo>
                <a:lnTo>
                  <a:pt x="0" y="423365"/>
                </a:lnTo>
                <a:lnTo>
                  <a:pt x="0" y="105841"/>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105841" rIns="135715" bIns="105841" numCol="1" spcCol="1270" anchor="ctr" anchorCtr="0">
            <a:noAutofit/>
          </a:bodyPr>
          <a:lstStyle/>
          <a:p>
            <a:pPr marL="0" lvl="0" indent="0" algn="ctr" defTabSz="622300">
              <a:lnSpc>
                <a:spcPct val="90000"/>
              </a:lnSpc>
              <a:spcBef>
                <a:spcPct val="0"/>
              </a:spcBef>
              <a:spcAft>
                <a:spcPct val="35000"/>
              </a:spcAft>
              <a:buNone/>
            </a:pPr>
            <a:endParaRPr lang="en-GB" sz="1400" kern="1200"/>
          </a:p>
        </p:txBody>
      </p:sp>
      <p:sp>
        <p:nvSpPr>
          <p:cNvPr id="26" name="Freeform 25">
            <a:extLst>
              <a:ext uri="{FF2B5EF4-FFF2-40B4-BE49-F238E27FC236}">
                <a16:creationId xmlns:a16="http://schemas.microsoft.com/office/drawing/2014/main" id="{08430835-5ABB-2F32-B845-70DEAED42C3F}"/>
              </a:ext>
            </a:extLst>
          </p:cNvPr>
          <p:cNvSpPr/>
          <p:nvPr/>
        </p:nvSpPr>
        <p:spPr>
          <a:xfrm>
            <a:off x="9677284" y="5177105"/>
            <a:ext cx="2133895" cy="1280337"/>
          </a:xfrm>
          <a:custGeom>
            <a:avLst/>
            <a:gdLst>
              <a:gd name="connsiteX0" fmla="*/ 0 w 2133895"/>
              <a:gd name="connsiteY0" fmla="*/ 128034 h 1280337"/>
              <a:gd name="connsiteX1" fmla="*/ 128034 w 2133895"/>
              <a:gd name="connsiteY1" fmla="*/ 0 h 1280337"/>
              <a:gd name="connsiteX2" fmla="*/ 2005861 w 2133895"/>
              <a:gd name="connsiteY2" fmla="*/ 0 h 1280337"/>
              <a:gd name="connsiteX3" fmla="*/ 2133895 w 2133895"/>
              <a:gd name="connsiteY3" fmla="*/ 128034 h 1280337"/>
              <a:gd name="connsiteX4" fmla="*/ 2133895 w 2133895"/>
              <a:gd name="connsiteY4" fmla="*/ 1152303 h 1280337"/>
              <a:gd name="connsiteX5" fmla="*/ 2005861 w 2133895"/>
              <a:gd name="connsiteY5" fmla="*/ 1280337 h 1280337"/>
              <a:gd name="connsiteX6" fmla="*/ 128034 w 2133895"/>
              <a:gd name="connsiteY6" fmla="*/ 1280337 h 1280337"/>
              <a:gd name="connsiteX7" fmla="*/ 0 w 2133895"/>
              <a:gd name="connsiteY7" fmla="*/ 1152303 h 1280337"/>
              <a:gd name="connsiteX8" fmla="*/ 0 w 2133895"/>
              <a:gd name="connsiteY8" fmla="*/ 128034 h 128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895" h="1280337">
                <a:moveTo>
                  <a:pt x="0" y="128034"/>
                </a:moveTo>
                <a:cubicBezTo>
                  <a:pt x="0" y="57323"/>
                  <a:pt x="57323" y="0"/>
                  <a:pt x="128034" y="0"/>
                </a:cubicBezTo>
                <a:lnTo>
                  <a:pt x="2005861" y="0"/>
                </a:lnTo>
                <a:cubicBezTo>
                  <a:pt x="2076572" y="0"/>
                  <a:pt x="2133895" y="57323"/>
                  <a:pt x="2133895" y="128034"/>
                </a:cubicBezTo>
                <a:lnTo>
                  <a:pt x="2133895" y="1152303"/>
                </a:lnTo>
                <a:cubicBezTo>
                  <a:pt x="2133895" y="1223014"/>
                  <a:pt x="2076572" y="1280337"/>
                  <a:pt x="2005861" y="1280337"/>
                </a:cubicBezTo>
                <a:lnTo>
                  <a:pt x="128034" y="1280337"/>
                </a:lnTo>
                <a:cubicBezTo>
                  <a:pt x="57323" y="1280337"/>
                  <a:pt x="0" y="1223014"/>
                  <a:pt x="0" y="1152303"/>
                </a:cubicBezTo>
                <a:lnTo>
                  <a:pt x="0" y="128034"/>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02270" tIns="102270" rIns="102270" bIns="102270" numCol="1" spcCol="1270" anchor="ctr" anchorCtr="0">
            <a:noAutofit/>
          </a:bodyPr>
          <a:lstStyle/>
          <a:p>
            <a:pPr marL="0" lvl="0" indent="0" algn="ctr" defTabSz="755650">
              <a:lnSpc>
                <a:spcPct val="90000"/>
              </a:lnSpc>
              <a:spcBef>
                <a:spcPct val="0"/>
              </a:spcBef>
              <a:spcAft>
                <a:spcPct val="35000"/>
              </a:spcAft>
              <a:buNone/>
            </a:pPr>
            <a:r>
              <a:rPr lang="en-GB" sz="1700" kern="1200"/>
              <a:t>Graduation with St Mary’s University</a:t>
            </a:r>
          </a:p>
        </p:txBody>
      </p:sp>
    </p:spTree>
    <p:extLst>
      <p:ext uri="{BB962C8B-B14F-4D97-AF65-F5344CB8AC3E}">
        <p14:creationId xmlns:p14="http://schemas.microsoft.com/office/powerpoint/2010/main" val="139354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0" grpId="0" animBg="1"/>
      <p:bldP spid="22" grpId="0" animBg="1"/>
      <p:bldP spid="24"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le 3">
            <a:extLst>
              <a:ext uri="{FF2B5EF4-FFF2-40B4-BE49-F238E27FC236}">
                <a16:creationId xmlns:a16="http://schemas.microsoft.com/office/drawing/2014/main" id="{5439301C-EF36-D210-68F8-55F7CE78D42C}"/>
              </a:ext>
            </a:extLst>
          </p:cNvPr>
          <p:cNvSpPr>
            <a:spLocks noGrp="1"/>
          </p:cNvSpPr>
          <p:nvPr>
            <p:ph type="title"/>
          </p:nvPr>
        </p:nvSpPr>
        <p:spPr>
          <a:xfrm>
            <a:off x="735400" y="1663906"/>
            <a:ext cx="10021446" cy="2944457"/>
          </a:xfrm>
        </p:spPr>
        <p:txBody>
          <a:bodyPr vert="horz" lIns="91440" tIns="45720" rIns="91440" bIns="45720" rtlCol="0" anchor="b">
            <a:normAutofit/>
          </a:bodyPr>
          <a:lstStyle/>
          <a:p>
            <a:r>
              <a:rPr lang="en-US" sz="5200" b="1" i="1" kern="1200">
                <a:solidFill>
                  <a:schemeClr val="tx2"/>
                </a:solidFill>
                <a:effectLst/>
                <a:latin typeface="+mj-lt"/>
                <a:ea typeface="+mj-ea"/>
                <a:cs typeface="+mj-cs"/>
              </a:rPr>
              <a:t>“Each of you should use whatever gift you have received to serve others, as faithful stewards of God’s grace in its various forms.”</a:t>
            </a:r>
            <a:r>
              <a:rPr lang="en-US" sz="5200" b="0" i="1" kern="1200">
                <a:solidFill>
                  <a:schemeClr val="tx2"/>
                </a:solidFill>
                <a:effectLst/>
                <a:latin typeface="+mj-lt"/>
                <a:ea typeface="+mj-ea"/>
                <a:cs typeface="+mj-cs"/>
              </a:rPr>
              <a:t> </a:t>
            </a:r>
            <a:endParaRPr lang="en-US" sz="5200" kern="1200">
              <a:solidFill>
                <a:schemeClr val="tx2"/>
              </a:solidFill>
              <a:latin typeface="+mj-lt"/>
              <a:ea typeface="+mj-ea"/>
              <a:cs typeface="+mj-cs"/>
            </a:endParaRPr>
          </a:p>
        </p:txBody>
      </p:sp>
      <p:sp>
        <p:nvSpPr>
          <p:cNvPr id="5" name="Text Placeholder 4">
            <a:extLst>
              <a:ext uri="{FF2B5EF4-FFF2-40B4-BE49-F238E27FC236}">
                <a16:creationId xmlns:a16="http://schemas.microsoft.com/office/drawing/2014/main" id="{C1303F50-8528-DB8C-AF76-71BFD464078F}"/>
              </a:ext>
            </a:extLst>
          </p:cNvPr>
          <p:cNvSpPr>
            <a:spLocks noGrp="1"/>
          </p:cNvSpPr>
          <p:nvPr>
            <p:ph type="body" idx="1"/>
          </p:nvPr>
        </p:nvSpPr>
        <p:spPr>
          <a:xfrm>
            <a:off x="804672" y="4384945"/>
            <a:ext cx="9416898" cy="723670"/>
          </a:xfrm>
        </p:spPr>
        <p:txBody>
          <a:bodyPr vert="horz" lIns="91440" tIns="45720" rIns="91440" bIns="45720" rtlCol="0" anchor="ctr">
            <a:normAutofit/>
          </a:bodyPr>
          <a:lstStyle/>
          <a:p>
            <a:r>
              <a:rPr lang="en-US" b="0" i="1" kern="1200">
                <a:solidFill>
                  <a:schemeClr val="tx2"/>
                </a:solidFill>
                <a:effectLst/>
                <a:latin typeface="+mn-lt"/>
                <a:ea typeface="+mn-ea"/>
                <a:cs typeface="+mn-cs"/>
              </a:rPr>
              <a:t>1 Peter 4:10</a:t>
            </a:r>
            <a:endParaRPr lang="en-US" kern="1200">
              <a:solidFill>
                <a:schemeClr val="tx2"/>
              </a:solidFill>
              <a:latin typeface="+mn-lt"/>
              <a:ea typeface="+mn-ea"/>
              <a:cs typeface="+mn-cs"/>
            </a:endParaRPr>
          </a:p>
        </p:txBody>
      </p:sp>
      <p:grpSp>
        <p:nvGrpSpPr>
          <p:cNvPr id="14" name="Group 13">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15" name="Freeform: Shape 14">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21" name="Freeform: Shape 20">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92B6A55-87AD-1ED2-D377-CBB892AC635C}"/>
              </a:ext>
            </a:extLst>
          </p:cNvPr>
          <p:cNvSpPr txBox="1"/>
          <p:nvPr/>
        </p:nvSpPr>
        <p:spPr>
          <a:xfrm>
            <a:off x="735931" y="5086197"/>
            <a:ext cx="10021446" cy="1200329"/>
          </a:xfrm>
          <a:prstGeom prst="rect">
            <a:avLst/>
          </a:prstGeom>
          <a:noFill/>
        </p:spPr>
        <p:txBody>
          <a:bodyPr wrap="square" rtlCol="0">
            <a:spAutoFit/>
          </a:bodyPr>
          <a:lstStyle/>
          <a:p>
            <a:pPr algn="ctr"/>
            <a:r>
              <a:rPr lang="en-GB" sz="2400"/>
              <a:t>This quote lies at the heart of any form of ministry in the Church.  </a:t>
            </a:r>
          </a:p>
          <a:p>
            <a:pPr algn="ctr"/>
            <a:r>
              <a:rPr lang="en-GB" sz="2400"/>
              <a:t>Being formed in the knowledge, skills and virtues to support our young people can only enrich their encounter with Christ.</a:t>
            </a:r>
          </a:p>
        </p:txBody>
      </p:sp>
      <p:pic>
        <p:nvPicPr>
          <p:cNvPr id="3" name="Picture 2" descr="A picture containing graphic design, graphics, text, clipart&#10;&#10;Description automatically generated">
            <a:extLst>
              <a:ext uri="{FF2B5EF4-FFF2-40B4-BE49-F238E27FC236}">
                <a16:creationId xmlns:a16="http://schemas.microsoft.com/office/drawing/2014/main" id="{453E2428-6BED-77F4-246D-9349FA0AEEDC}"/>
              </a:ext>
            </a:extLst>
          </p:cNvPr>
          <p:cNvPicPr>
            <a:picLocks noChangeAspect="1"/>
          </p:cNvPicPr>
          <p:nvPr/>
        </p:nvPicPr>
        <p:blipFill rotWithShape="1">
          <a:blip r:embed="rId3"/>
          <a:srcRect l="66354"/>
          <a:stretch/>
        </p:blipFill>
        <p:spPr>
          <a:xfrm>
            <a:off x="128845" y="105366"/>
            <a:ext cx="904578" cy="1025502"/>
          </a:xfrm>
          <a:prstGeom prst="rect">
            <a:avLst/>
          </a:prstGeom>
        </p:spPr>
      </p:pic>
      <p:pic>
        <p:nvPicPr>
          <p:cNvPr id="13" name="Picture 18" descr="A picture containing text, vector graphics&#10;&#10;Description automatically generated">
            <a:extLst>
              <a:ext uri="{FF2B5EF4-FFF2-40B4-BE49-F238E27FC236}">
                <a16:creationId xmlns:a16="http://schemas.microsoft.com/office/drawing/2014/main" id="{116F84FD-8832-D643-079F-2C90B9067B54}"/>
              </a:ext>
            </a:extLst>
          </p:cNvPr>
          <p:cNvPicPr>
            <a:picLocks noChangeAspect="1"/>
          </p:cNvPicPr>
          <p:nvPr/>
        </p:nvPicPr>
        <p:blipFill>
          <a:blip r:embed="rId4"/>
          <a:stretch>
            <a:fillRect/>
          </a:stretch>
        </p:blipFill>
        <p:spPr>
          <a:xfrm>
            <a:off x="11140395" y="107724"/>
            <a:ext cx="891269" cy="1148898"/>
          </a:xfrm>
          <a:prstGeom prst="rect">
            <a:avLst/>
          </a:prstGeom>
        </p:spPr>
      </p:pic>
    </p:spTree>
    <p:extLst>
      <p:ext uri="{BB962C8B-B14F-4D97-AF65-F5344CB8AC3E}">
        <p14:creationId xmlns:p14="http://schemas.microsoft.com/office/powerpoint/2010/main" val="708946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le 3">
            <a:extLst>
              <a:ext uri="{FF2B5EF4-FFF2-40B4-BE49-F238E27FC236}">
                <a16:creationId xmlns:a16="http://schemas.microsoft.com/office/drawing/2014/main" id="{5439301C-EF36-D210-68F8-55F7CE78D42C}"/>
              </a:ext>
            </a:extLst>
          </p:cNvPr>
          <p:cNvSpPr>
            <a:spLocks noGrp="1"/>
          </p:cNvSpPr>
          <p:nvPr>
            <p:ph type="title"/>
          </p:nvPr>
        </p:nvSpPr>
        <p:spPr>
          <a:xfrm>
            <a:off x="3638256" y="531792"/>
            <a:ext cx="3431962" cy="883429"/>
          </a:xfrm>
        </p:spPr>
        <p:txBody>
          <a:bodyPr vert="horz" lIns="91440" tIns="45720" rIns="91440" bIns="45720" rtlCol="0" anchor="b">
            <a:normAutofit/>
          </a:bodyPr>
          <a:lstStyle/>
          <a:p>
            <a:r>
              <a:rPr lang="en-US" sz="5200" b="1" i="1">
                <a:solidFill>
                  <a:schemeClr val="tx2"/>
                </a:solidFill>
              </a:rPr>
              <a:t>The Vision</a:t>
            </a:r>
            <a:endParaRPr lang="en-US" sz="5200" b="1" i="1">
              <a:solidFill>
                <a:schemeClr val="tx2"/>
              </a:solidFill>
              <a:cs typeface="Calibri Light"/>
            </a:endParaRPr>
          </a:p>
        </p:txBody>
      </p:sp>
      <p:grpSp>
        <p:nvGrpSpPr>
          <p:cNvPr id="14" name="Group 13">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15" name="Freeform: Shape 14">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21" name="Freeform: Shape 20">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92B6A55-87AD-1ED2-D377-CBB892AC635C}"/>
              </a:ext>
            </a:extLst>
          </p:cNvPr>
          <p:cNvSpPr txBox="1"/>
          <p:nvPr/>
        </p:nvSpPr>
        <p:spPr>
          <a:xfrm>
            <a:off x="924617" y="2168826"/>
            <a:ext cx="10006932" cy="3853363"/>
          </a:xfrm>
          <a:prstGeom prst="rect">
            <a:avLst/>
          </a:prstGeom>
          <a:noFill/>
        </p:spPr>
        <p:txBody>
          <a:bodyPr wrap="square" lIns="91440" tIns="45720" rIns="91440" bIns="45720" rtlCol="0" anchor="t">
            <a:spAutoFit/>
          </a:bodyPr>
          <a:lstStyle/>
          <a:p>
            <a:pPr>
              <a:lnSpc>
                <a:spcPct val="90000"/>
              </a:lnSpc>
              <a:spcBef>
                <a:spcPts val="1000"/>
              </a:spcBef>
            </a:pPr>
            <a:r>
              <a:rPr lang="en-GB" sz="2400">
                <a:solidFill>
                  <a:schemeClr val="accent1">
                    <a:lumMod val="50000"/>
                  </a:schemeClr>
                </a:solidFill>
                <a:latin typeface="Arial"/>
                <a:cs typeface="Arial"/>
              </a:rPr>
              <a:t>The Chaplaincy and Youth Ministry Apprentice is designed to …</a:t>
            </a:r>
            <a:endParaRPr lang="en-US" sz="2400">
              <a:solidFill>
                <a:schemeClr val="accent1">
                  <a:lumMod val="50000"/>
                </a:schemeClr>
              </a:solidFill>
              <a:latin typeface="Arial"/>
              <a:cs typeface="Arial"/>
            </a:endParaRPr>
          </a:p>
          <a:p>
            <a:pPr>
              <a:lnSpc>
                <a:spcPct val="90000"/>
              </a:lnSpc>
              <a:spcBef>
                <a:spcPts val="1000"/>
              </a:spcBef>
            </a:pPr>
            <a:endParaRPr lang="en-GB" sz="2400">
              <a:solidFill>
                <a:schemeClr val="accent1">
                  <a:lumMod val="50000"/>
                </a:schemeClr>
              </a:solidFill>
              <a:latin typeface="Arial"/>
              <a:cs typeface="Arial"/>
            </a:endParaRPr>
          </a:p>
          <a:p>
            <a:pPr marL="285750" indent="-285750">
              <a:lnSpc>
                <a:spcPct val="90000"/>
              </a:lnSpc>
              <a:spcBef>
                <a:spcPts val="1000"/>
              </a:spcBef>
              <a:buFont typeface="Wingdings,Sans-Serif"/>
              <a:buChar char="Ø"/>
            </a:pPr>
            <a:r>
              <a:rPr lang="en-GB" sz="2400">
                <a:solidFill>
                  <a:schemeClr val="accent1">
                    <a:lumMod val="50000"/>
                  </a:schemeClr>
                </a:solidFill>
                <a:latin typeface="Arial"/>
                <a:cs typeface="Arial"/>
              </a:rPr>
              <a:t>Develop</a:t>
            </a:r>
            <a:r>
              <a:rPr lang="en-GB" sz="2400" b="1">
                <a:solidFill>
                  <a:schemeClr val="accent1">
                    <a:lumMod val="50000"/>
                  </a:schemeClr>
                </a:solidFill>
                <a:latin typeface="Arial"/>
                <a:cs typeface="Arial"/>
              </a:rPr>
              <a:t> spiritual formation </a:t>
            </a:r>
            <a:r>
              <a:rPr lang="en-GB" sz="2400">
                <a:solidFill>
                  <a:schemeClr val="accent1">
                    <a:lumMod val="50000"/>
                  </a:schemeClr>
                </a:solidFill>
                <a:latin typeface="Arial"/>
                <a:cs typeface="Arial"/>
              </a:rPr>
              <a:t>for Chaplains and Youth Ministers in a collegial setting</a:t>
            </a:r>
            <a:endParaRPr lang="en-US" sz="2400">
              <a:solidFill>
                <a:schemeClr val="accent1">
                  <a:lumMod val="50000"/>
                </a:schemeClr>
              </a:solidFill>
              <a:latin typeface="Arial"/>
              <a:cs typeface="Arial"/>
            </a:endParaRPr>
          </a:p>
          <a:p>
            <a:pPr marL="285750" indent="-285750">
              <a:lnSpc>
                <a:spcPct val="90000"/>
              </a:lnSpc>
              <a:spcBef>
                <a:spcPts val="1000"/>
              </a:spcBef>
              <a:buFont typeface="Wingdings,Sans-Serif"/>
              <a:buChar char="Ø"/>
            </a:pPr>
            <a:r>
              <a:rPr lang="en-GB" sz="2400">
                <a:solidFill>
                  <a:schemeClr val="accent1">
                    <a:lumMod val="50000"/>
                  </a:schemeClr>
                </a:solidFill>
                <a:latin typeface="Arial"/>
                <a:cs typeface="Arial"/>
              </a:rPr>
              <a:t>Develop </a:t>
            </a:r>
            <a:r>
              <a:rPr lang="en-GB" sz="2400" b="1">
                <a:solidFill>
                  <a:schemeClr val="accent1">
                    <a:lumMod val="50000"/>
                  </a:schemeClr>
                </a:solidFill>
                <a:latin typeface="Arial"/>
                <a:cs typeface="Arial"/>
              </a:rPr>
              <a:t>knowledge</a:t>
            </a:r>
            <a:r>
              <a:rPr lang="en-GB" sz="2400">
                <a:solidFill>
                  <a:schemeClr val="accent1">
                    <a:lumMod val="50000"/>
                  </a:schemeClr>
                </a:solidFill>
                <a:latin typeface="Arial"/>
                <a:cs typeface="Arial"/>
              </a:rPr>
              <a:t>, skills and behaviours for ministry</a:t>
            </a:r>
            <a:endParaRPr lang="en-US" sz="2400">
              <a:solidFill>
                <a:schemeClr val="accent1">
                  <a:lumMod val="50000"/>
                </a:schemeClr>
              </a:solidFill>
              <a:latin typeface="Arial"/>
              <a:cs typeface="Arial"/>
            </a:endParaRPr>
          </a:p>
          <a:p>
            <a:pPr marL="285750" indent="-285750">
              <a:lnSpc>
                <a:spcPct val="90000"/>
              </a:lnSpc>
              <a:spcBef>
                <a:spcPts val="1000"/>
              </a:spcBef>
              <a:buFont typeface="Wingdings,Sans-Serif"/>
              <a:buChar char="Ø"/>
            </a:pPr>
            <a:r>
              <a:rPr lang="en-GB" sz="2400">
                <a:solidFill>
                  <a:schemeClr val="accent1">
                    <a:lumMod val="50000"/>
                  </a:schemeClr>
                </a:solidFill>
                <a:latin typeface="Arial"/>
                <a:cs typeface="Arial"/>
              </a:rPr>
              <a:t>Develop an </a:t>
            </a:r>
            <a:r>
              <a:rPr lang="en-GB" sz="2400" b="1">
                <a:solidFill>
                  <a:schemeClr val="accent1">
                    <a:lumMod val="50000"/>
                  </a:schemeClr>
                </a:solidFill>
                <a:latin typeface="Arial"/>
                <a:cs typeface="Arial"/>
              </a:rPr>
              <a:t>understanding</a:t>
            </a:r>
            <a:r>
              <a:rPr lang="en-GB" sz="2400">
                <a:solidFill>
                  <a:schemeClr val="accent1">
                    <a:lumMod val="50000"/>
                  </a:schemeClr>
                </a:solidFill>
                <a:latin typeface="Arial"/>
                <a:cs typeface="Arial"/>
              </a:rPr>
              <a:t> of working in a school or parish setting</a:t>
            </a:r>
          </a:p>
          <a:p>
            <a:pPr marL="285750" indent="-285750">
              <a:lnSpc>
                <a:spcPct val="90000"/>
              </a:lnSpc>
              <a:spcBef>
                <a:spcPts val="1000"/>
              </a:spcBef>
              <a:buFont typeface="Wingdings,Sans-Serif"/>
              <a:buChar char="Ø"/>
            </a:pPr>
            <a:r>
              <a:rPr lang="en-GB" sz="2400">
                <a:solidFill>
                  <a:schemeClr val="accent1">
                    <a:lumMod val="50000"/>
                  </a:schemeClr>
                </a:solidFill>
                <a:latin typeface="Arial"/>
                <a:cs typeface="Arial"/>
              </a:rPr>
              <a:t>Develop a </a:t>
            </a:r>
            <a:r>
              <a:rPr lang="en-GB" sz="2400" b="1">
                <a:solidFill>
                  <a:schemeClr val="accent1">
                    <a:lumMod val="50000"/>
                  </a:schemeClr>
                </a:solidFill>
                <a:latin typeface="Arial"/>
                <a:cs typeface="Arial"/>
              </a:rPr>
              <a:t>supportive network </a:t>
            </a:r>
            <a:r>
              <a:rPr lang="en-GB" sz="2400">
                <a:solidFill>
                  <a:schemeClr val="accent1">
                    <a:lumMod val="50000"/>
                  </a:schemeClr>
                </a:solidFill>
                <a:latin typeface="Arial"/>
                <a:cs typeface="Arial"/>
              </a:rPr>
              <a:t>for Chaplains and Youth Ministers to share good practice</a:t>
            </a:r>
            <a:endParaRPr lang="en-US" sz="2400">
              <a:solidFill>
                <a:schemeClr val="accent1">
                  <a:lumMod val="50000"/>
                </a:schemeClr>
              </a:solidFill>
              <a:latin typeface="Arial"/>
              <a:cs typeface="Arial"/>
            </a:endParaRPr>
          </a:p>
          <a:p>
            <a:pPr>
              <a:lnSpc>
                <a:spcPct val="90000"/>
              </a:lnSpc>
              <a:spcBef>
                <a:spcPts val="1000"/>
              </a:spcBef>
            </a:pPr>
            <a:endParaRPr lang="en-GB" sz="2400">
              <a:solidFill>
                <a:srgbClr val="FFFFFF"/>
              </a:solidFill>
              <a:latin typeface="Arial"/>
              <a:cs typeface="Arial"/>
            </a:endParaRPr>
          </a:p>
        </p:txBody>
      </p:sp>
      <p:pic>
        <p:nvPicPr>
          <p:cNvPr id="3" name="Picture 2" descr="A picture containing graphic design, graphics, text, clipart&#10;&#10;Description automatically generated">
            <a:extLst>
              <a:ext uri="{FF2B5EF4-FFF2-40B4-BE49-F238E27FC236}">
                <a16:creationId xmlns:a16="http://schemas.microsoft.com/office/drawing/2014/main" id="{453E2428-6BED-77F4-246D-9349FA0AEEDC}"/>
              </a:ext>
            </a:extLst>
          </p:cNvPr>
          <p:cNvPicPr>
            <a:picLocks noChangeAspect="1"/>
          </p:cNvPicPr>
          <p:nvPr/>
        </p:nvPicPr>
        <p:blipFill rotWithShape="1">
          <a:blip r:embed="rId3"/>
          <a:srcRect l="66354"/>
          <a:stretch/>
        </p:blipFill>
        <p:spPr>
          <a:xfrm>
            <a:off x="128845" y="105366"/>
            <a:ext cx="904578" cy="1025502"/>
          </a:xfrm>
          <a:prstGeom prst="rect">
            <a:avLst/>
          </a:prstGeom>
        </p:spPr>
      </p:pic>
      <p:pic>
        <p:nvPicPr>
          <p:cNvPr id="13" name="Picture 18" descr="A picture containing text, vector graphics&#10;&#10;Description automatically generated">
            <a:extLst>
              <a:ext uri="{FF2B5EF4-FFF2-40B4-BE49-F238E27FC236}">
                <a16:creationId xmlns:a16="http://schemas.microsoft.com/office/drawing/2014/main" id="{116F84FD-8832-D643-079F-2C90B9067B54}"/>
              </a:ext>
            </a:extLst>
          </p:cNvPr>
          <p:cNvPicPr>
            <a:picLocks noChangeAspect="1"/>
          </p:cNvPicPr>
          <p:nvPr/>
        </p:nvPicPr>
        <p:blipFill>
          <a:blip r:embed="rId4"/>
          <a:stretch>
            <a:fillRect/>
          </a:stretch>
        </p:blipFill>
        <p:spPr>
          <a:xfrm>
            <a:off x="10951709" y="107724"/>
            <a:ext cx="1079955" cy="1388383"/>
          </a:xfrm>
          <a:prstGeom prst="rect">
            <a:avLst/>
          </a:prstGeom>
        </p:spPr>
      </p:pic>
    </p:spTree>
    <p:extLst>
      <p:ext uri="{BB962C8B-B14F-4D97-AF65-F5344CB8AC3E}">
        <p14:creationId xmlns:p14="http://schemas.microsoft.com/office/powerpoint/2010/main" val="87094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39301C-EF36-D210-68F8-55F7CE78D42C}"/>
              </a:ext>
            </a:extLst>
          </p:cNvPr>
          <p:cNvSpPr>
            <a:spLocks noGrp="1"/>
          </p:cNvSpPr>
          <p:nvPr>
            <p:ph type="title" idx="4294967295"/>
          </p:nvPr>
        </p:nvSpPr>
        <p:spPr>
          <a:xfrm>
            <a:off x="1186721" y="365125"/>
            <a:ext cx="9328879" cy="1325563"/>
          </a:xfrm>
        </p:spPr>
        <p:txBody>
          <a:bodyPr vert="horz" lIns="91440" tIns="45720" rIns="91440" bIns="45720" rtlCol="0" anchor="b">
            <a:normAutofit/>
          </a:bodyPr>
          <a:lstStyle/>
          <a:p>
            <a:r>
              <a:rPr lang="en-US" sz="5200" b="1" i="1">
                <a:solidFill>
                  <a:schemeClr val="tx2"/>
                </a:solidFill>
              </a:rPr>
              <a:t>Two Strands</a:t>
            </a:r>
            <a:endParaRPr lang="en-US" b="1">
              <a:solidFill>
                <a:schemeClr val="tx2"/>
              </a:solidFill>
              <a:cs typeface="Calibri Light"/>
            </a:endParaRPr>
          </a:p>
        </p:txBody>
      </p:sp>
      <p:pic>
        <p:nvPicPr>
          <p:cNvPr id="3" name="Picture 2" descr="A picture containing graphic design, graphics, text, clipart&#10;&#10;Description automatically generated">
            <a:extLst>
              <a:ext uri="{FF2B5EF4-FFF2-40B4-BE49-F238E27FC236}">
                <a16:creationId xmlns:a16="http://schemas.microsoft.com/office/drawing/2014/main" id="{453E2428-6BED-77F4-246D-9349FA0AEEDC}"/>
              </a:ext>
            </a:extLst>
          </p:cNvPr>
          <p:cNvPicPr>
            <a:picLocks noChangeAspect="1"/>
          </p:cNvPicPr>
          <p:nvPr/>
        </p:nvPicPr>
        <p:blipFill rotWithShape="1">
          <a:blip r:embed="rId3"/>
          <a:srcRect l="66354"/>
          <a:stretch/>
        </p:blipFill>
        <p:spPr>
          <a:xfrm>
            <a:off x="128845" y="105366"/>
            <a:ext cx="904578" cy="1025502"/>
          </a:xfrm>
          <a:prstGeom prst="rect">
            <a:avLst/>
          </a:prstGeom>
        </p:spPr>
      </p:pic>
      <p:pic>
        <p:nvPicPr>
          <p:cNvPr id="13" name="Picture 18" descr="A picture containing text, vector graphics&#10;&#10;Description automatically generated">
            <a:extLst>
              <a:ext uri="{FF2B5EF4-FFF2-40B4-BE49-F238E27FC236}">
                <a16:creationId xmlns:a16="http://schemas.microsoft.com/office/drawing/2014/main" id="{116F84FD-8832-D643-079F-2C90B9067B54}"/>
              </a:ext>
            </a:extLst>
          </p:cNvPr>
          <p:cNvPicPr>
            <a:picLocks noChangeAspect="1"/>
          </p:cNvPicPr>
          <p:nvPr/>
        </p:nvPicPr>
        <p:blipFill>
          <a:blip r:embed="rId4"/>
          <a:stretch>
            <a:fillRect/>
          </a:stretch>
        </p:blipFill>
        <p:spPr>
          <a:xfrm>
            <a:off x="10951709" y="107724"/>
            <a:ext cx="1079955" cy="1388383"/>
          </a:xfrm>
          <a:prstGeom prst="rect">
            <a:avLst/>
          </a:prstGeom>
        </p:spPr>
      </p:pic>
      <p:pic>
        <p:nvPicPr>
          <p:cNvPr id="2" name="Picture 4" descr="A picture containing text&#10;&#10;Description automatically generated">
            <a:extLst>
              <a:ext uri="{FF2B5EF4-FFF2-40B4-BE49-F238E27FC236}">
                <a16:creationId xmlns:a16="http://schemas.microsoft.com/office/drawing/2014/main" id="{F75D51FE-B924-FEED-B25D-9530BF5834E1}"/>
              </a:ext>
            </a:extLst>
          </p:cNvPr>
          <p:cNvPicPr>
            <a:picLocks noChangeAspect="1"/>
          </p:cNvPicPr>
          <p:nvPr/>
        </p:nvPicPr>
        <p:blipFill>
          <a:blip r:embed="rId5"/>
          <a:stretch>
            <a:fillRect/>
          </a:stretch>
        </p:blipFill>
        <p:spPr>
          <a:xfrm>
            <a:off x="3338962" y="1685109"/>
            <a:ext cx="4604477" cy="1794932"/>
          </a:xfrm>
          <a:prstGeom prst="rect">
            <a:avLst/>
          </a:prstGeom>
        </p:spPr>
      </p:pic>
      <p:pic>
        <p:nvPicPr>
          <p:cNvPr id="7" name="Picture 2" descr="diverging arrows Icon - Free PNG &amp; SVG 2998086 - Noun Project">
            <a:extLst>
              <a:ext uri="{FF2B5EF4-FFF2-40B4-BE49-F238E27FC236}">
                <a16:creationId xmlns:a16="http://schemas.microsoft.com/office/drawing/2014/main" id="{E8B0F023-E849-16AF-0DE7-7720D63131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803076" y="3145295"/>
            <a:ext cx="1682282" cy="168228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43B107-E9B7-D7CE-2C30-90FF98489A45}"/>
              </a:ext>
            </a:extLst>
          </p:cNvPr>
          <p:cNvSpPr txBox="1"/>
          <p:nvPr/>
        </p:nvSpPr>
        <p:spPr>
          <a:xfrm>
            <a:off x="2311218" y="3983851"/>
            <a:ext cx="2564429" cy="1189172"/>
          </a:xfrm>
          <a:prstGeom prst="rect">
            <a:avLst/>
          </a:prstGeom>
          <a:solidFill>
            <a:schemeClr val="accent2"/>
          </a:solidFill>
          <a:ln w="19050">
            <a:solidFill>
              <a:schemeClr val="tx1"/>
            </a:solidFill>
          </a:ln>
        </p:spPr>
        <p:txBody>
          <a:bodyPr wrap="square" rtlCol="0">
            <a:spAutoFit/>
          </a:bodyPr>
          <a:lstStyle/>
          <a:p>
            <a:pPr defTabSz="603504">
              <a:spcAft>
                <a:spcPts val="600"/>
              </a:spcAft>
            </a:pPr>
            <a:r>
              <a:rPr lang="en-GB" sz="2376" kern="1200">
                <a:solidFill>
                  <a:schemeClr val="tx1"/>
                </a:solidFill>
                <a:latin typeface="+mn-lt"/>
                <a:ea typeface="+mn-ea"/>
                <a:cs typeface="+mn-cs"/>
              </a:rPr>
              <a:t>Children's, Young Peoples and Family Practitioner Level 4</a:t>
            </a:r>
            <a:endParaRPr lang="en-GB" sz="3600"/>
          </a:p>
        </p:txBody>
      </p:sp>
      <p:sp>
        <p:nvSpPr>
          <p:cNvPr id="19" name="TextBox 18">
            <a:extLst>
              <a:ext uri="{FF2B5EF4-FFF2-40B4-BE49-F238E27FC236}">
                <a16:creationId xmlns:a16="http://schemas.microsoft.com/office/drawing/2014/main" id="{94AC45FF-3B52-CB45-4223-4DBF29875A22}"/>
              </a:ext>
            </a:extLst>
          </p:cNvPr>
          <p:cNvSpPr txBox="1"/>
          <p:nvPr/>
        </p:nvSpPr>
        <p:spPr>
          <a:xfrm>
            <a:off x="6400558" y="3983851"/>
            <a:ext cx="2564429" cy="1266116"/>
          </a:xfrm>
          <a:prstGeom prst="rect">
            <a:avLst/>
          </a:prstGeom>
          <a:ln w="28575">
            <a:solidFill>
              <a:schemeClr val="accent1"/>
            </a:solidFill>
          </a:ln>
        </p:spPr>
        <p:style>
          <a:lnRef idx="3">
            <a:schemeClr val="lt1"/>
          </a:lnRef>
          <a:fillRef idx="1">
            <a:schemeClr val="accent5"/>
          </a:fillRef>
          <a:effectRef idx="1">
            <a:schemeClr val="accent5"/>
          </a:effectRef>
          <a:fontRef idx="minor">
            <a:schemeClr val="lt1"/>
          </a:fontRef>
        </p:style>
        <p:txBody>
          <a:bodyPr wrap="square" rtlCol="0">
            <a:spAutoFit/>
          </a:bodyPr>
          <a:lstStyle/>
          <a:p>
            <a:pPr algn="ctr" defTabSz="603504">
              <a:spcAft>
                <a:spcPts val="600"/>
              </a:spcAft>
            </a:pPr>
            <a:r>
              <a:rPr lang="en-GB" sz="2376" kern="1200">
                <a:solidFill>
                  <a:schemeClr val="lt1"/>
                </a:solidFill>
                <a:latin typeface="+mn-lt"/>
                <a:ea typeface="+mn-ea"/>
                <a:cs typeface="+mn-cs"/>
              </a:rPr>
              <a:t>Catholic Certificate in Religious Studies</a:t>
            </a:r>
          </a:p>
          <a:p>
            <a:pPr algn="ctr" defTabSz="603504">
              <a:spcAft>
                <a:spcPts val="600"/>
              </a:spcAft>
            </a:pPr>
            <a:r>
              <a:rPr lang="en-GB" sz="2376"/>
              <a:t>(Optional)</a:t>
            </a:r>
            <a:endParaRPr lang="en-GB" sz="3600"/>
          </a:p>
        </p:txBody>
      </p:sp>
    </p:spTree>
    <p:extLst>
      <p:ext uri="{BB962C8B-B14F-4D97-AF65-F5344CB8AC3E}">
        <p14:creationId xmlns:p14="http://schemas.microsoft.com/office/powerpoint/2010/main" val="673745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le 3">
            <a:extLst>
              <a:ext uri="{FF2B5EF4-FFF2-40B4-BE49-F238E27FC236}">
                <a16:creationId xmlns:a16="http://schemas.microsoft.com/office/drawing/2014/main" id="{5439301C-EF36-D210-68F8-55F7CE78D42C}"/>
              </a:ext>
            </a:extLst>
          </p:cNvPr>
          <p:cNvSpPr>
            <a:spLocks noGrp="1"/>
          </p:cNvSpPr>
          <p:nvPr>
            <p:ph type="title"/>
          </p:nvPr>
        </p:nvSpPr>
        <p:spPr>
          <a:xfrm>
            <a:off x="3638256" y="531792"/>
            <a:ext cx="3431962" cy="883429"/>
          </a:xfrm>
        </p:spPr>
        <p:txBody>
          <a:bodyPr vert="horz" lIns="91440" tIns="45720" rIns="91440" bIns="45720" rtlCol="0" anchor="b">
            <a:normAutofit/>
          </a:bodyPr>
          <a:lstStyle/>
          <a:p>
            <a:r>
              <a:rPr lang="en-US" sz="5200" b="1" i="1">
                <a:solidFill>
                  <a:schemeClr val="tx2"/>
                </a:solidFill>
              </a:rPr>
              <a:t>The Course</a:t>
            </a:r>
            <a:endParaRPr lang="en-US" sz="5200" b="1" i="1">
              <a:solidFill>
                <a:schemeClr val="tx2"/>
              </a:solidFill>
              <a:cs typeface="Calibri Light"/>
            </a:endParaRPr>
          </a:p>
        </p:txBody>
      </p:sp>
      <p:grpSp>
        <p:nvGrpSpPr>
          <p:cNvPr id="14" name="Group 13">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15" name="Freeform: Shape 14">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21" name="Freeform: Shape 20">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92B6A55-87AD-1ED2-D377-CBB892AC635C}"/>
              </a:ext>
            </a:extLst>
          </p:cNvPr>
          <p:cNvSpPr txBox="1"/>
          <p:nvPr/>
        </p:nvSpPr>
        <p:spPr>
          <a:xfrm>
            <a:off x="1214903" y="1755169"/>
            <a:ext cx="10006932" cy="4389920"/>
          </a:xfrm>
          <a:prstGeom prst="rect">
            <a:avLst/>
          </a:prstGeom>
          <a:noFill/>
        </p:spPr>
        <p:txBody>
          <a:bodyPr wrap="square" lIns="91440" tIns="45720" rIns="91440" bIns="45720" rtlCol="0" anchor="t">
            <a:spAutoFit/>
          </a:bodyPr>
          <a:lstStyle/>
          <a:p>
            <a:pPr>
              <a:lnSpc>
                <a:spcPct val="90000"/>
              </a:lnSpc>
              <a:spcBef>
                <a:spcPts val="1000"/>
              </a:spcBef>
            </a:pPr>
            <a:r>
              <a:rPr lang="en-GB" sz="2400">
                <a:solidFill>
                  <a:schemeClr val="accent1">
                    <a:lumMod val="50000"/>
                  </a:schemeClr>
                </a:solidFill>
                <a:latin typeface="Arial"/>
                <a:cs typeface="Arial"/>
              </a:rPr>
              <a:t>Course commences - January/September</a:t>
            </a:r>
          </a:p>
          <a:p>
            <a:pPr>
              <a:lnSpc>
                <a:spcPct val="90000"/>
              </a:lnSpc>
              <a:spcBef>
                <a:spcPts val="1000"/>
              </a:spcBef>
            </a:pPr>
            <a:r>
              <a:rPr lang="en-GB" sz="2400">
                <a:solidFill>
                  <a:schemeClr val="accent1">
                    <a:lumMod val="50000"/>
                  </a:schemeClr>
                </a:solidFill>
                <a:latin typeface="Arial"/>
                <a:cs typeface="Arial"/>
              </a:rPr>
              <a:t>Course Duration - 2 years with use of university facilities</a:t>
            </a:r>
          </a:p>
          <a:p>
            <a:pPr>
              <a:lnSpc>
                <a:spcPct val="90000"/>
              </a:lnSpc>
              <a:spcBef>
                <a:spcPts val="1000"/>
              </a:spcBef>
            </a:pPr>
            <a:r>
              <a:rPr lang="en-GB" sz="2400">
                <a:solidFill>
                  <a:schemeClr val="accent1">
                    <a:lumMod val="50000"/>
                  </a:schemeClr>
                </a:solidFill>
                <a:latin typeface="Arial"/>
                <a:cs typeface="Arial"/>
              </a:rPr>
              <a:t>Level 4 - </a:t>
            </a:r>
            <a:r>
              <a:rPr lang="en-GB" sz="2400" b="1">
                <a:solidFill>
                  <a:schemeClr val="accent1">
                    <a:lumMod val="50000"/>
                  </a:schemeClr>
                </a:solidFill>
                <a:latin typeface="Arial"/>
                <a:cs typeface="Arial"/>
              </a:rPr>
              <a:t>Certificate in Higher Education in School Chaplaincy and Youth Ministry </a:t>
            </a:r>
            <a:r>
              <a:rPr lang="en-GB" sz="2400">
                <a:solidFill>
                  <a:schemeClr val="accent1">
                    <a:lumMod val="50000"/>
                  </a:schemeClr>
                </a:solidFill>
                <a:latin typeface="Arial"/>
                <a:cs typeface="Arial"/>
              </a:rPr>
              <a:t>(Children, Young People and Families Practitioner Apprenticeship)</a:t>
            </a:r>
          </a:p>
          <a:p>
            <a:pPr>
              <a:lnSpc>
                <a:spcPct val="90000"/>
              </a:lnSpc>
              <a:spcBef>
                <a:spcPts val="1000"/>
              </a:spcBef>
            </a:pPr>
            <a:r>
              <a:rPr lang="en-GB" sz="2400">
                <a:solidFill>
                  <a:schemeClr val="accent1">
                    <a:lumMod val="50000"/>
                  </a:schemeClr>
                </a:solidFill>
                <a:latin typeface="Arial"/>
                <a:cs typeface="Arial"/>
              </a:rPr>
              <a:t>Formal graduation by St Mary's University</a:t>
            </a:r>
          </a:p>
          <a:p>
            <a:pPr>
              <a:lnSpc>
                <a:spcPct val="90000"/>
              </a:lnSpc>
              <a:spcBef>
                <a:spcPts val="1000"/>
              </a:spcBef>
            </a:pPr>
            <a:r>
              <a:rPr lang="en-GB" sz="2400">
                <a:solidFill>
                  <a:schemeClr val="accent1">
                    <a:lumMod val="50000"/>
                  </a:schemeClr>
                </a:solidFill>
                <a:latin typeface="Arial"/>
                <a:cs typeface="Arial"/>
              </a:rPr>
              <a:t>Delivery – 80% on site training, 20% academic input delivering modules and CCRS. Online equivalent of 2 days a month and 2 days directed tasks with area hubs facilitated where appropriate and tutorial support</a:t>
            </a:r>
          </a:p>
          <a:p>
            <a:pPr>
              <a:lnSpc>
                <a:spcPct val="90000"/>
              </a:lnSpc>
              <a:spcBef>
                <a:spcPts val="1000"/>
              </a:spcBef>
            </a:pPr>
            <a:r>
              <a:rPr lang="en-GB" sz="2400">
                <a:solidFill>
                  <a:schemeClr val="accent1">
                    <a:lumMod val="50000"/>
                  </a:schemeClr>
                </a:solidFill>
                <a:latin typeface="Arial"/>
                <a:cs typeface="Arial"/>
              </a:rPr>
              <a:t>End Point Assessment – Portfolio of 25 assignments evidencing learning and competence including observation and interview by assessor</a:t>
            </a:r>
          </a:p>
        </p:txBody>
      </p:sp>
      <p:pic>
        <p:nvPicPr>
          <p:cNvPr id="3" name="Picture 2" descr="A picture containing graphic design, graphics, text, clipart&#10;&#10;Description automatically generated">
            <a:extLst>
              <a:ext uri="{FF2B5EF4-FFF2-40B4-BE49-F238E27FC236}">
                <a16:creationId xmlns:a16="http://schemas.microsoft.com/office/drawing/2014/main" id="{453E2428-6BED-77F4-246D-9349FA0AEEDC}"/>
              </a:ext>
            </a:extLst>
          </p:cNvPr>
          <p:cNvPicPr>
            <a:picLocks noChangeAspect="1"/>
          </p:cNvPicPr>
          <p:nvPr/>
        </p:nvPicPr>
        <p:blipFill rotWithShape="1">
          <a:blip r:embed="rId3"/>
          <a:srcRect l="66354"/>
          <a:stretch/>
        </p:blipFill>
        <p:spPr>
          <a:xfrm>
            <a:off x="128845" y="105366"/>
            <a:ext cx="904578" cy="1025502"/>
          </a:xfrm>
          <a:prstGeom prst="rect">
            <a:avLst/>
          </a:prstGeom>
        </p:spPr>
      </p:pic>
      <p:pic>
        <p:nvPicPr>
          <p:cNvPr id="13" name="Picture 18" descr="A picture containing text, vector graphics&#10;&#10;Description automatically generated">
            <a:extLst>
              <a:ext uri="{FF2B5EF4-FFF2-40B4-BE49-F238E27FC236}">
                <a16:creationId xmlns:a16="http://schemas.microsoft.com/office/drawing/2014/main" id="{116F84FD-8832-D643-079F-2C90B9067B54}"/>
              </a:ext>
            </a:extLst>
          </p:cNvPr>
          <p:cNvPicPr>
            <a:picLocks noChangeAspect="1"/>
          </p:cNvPicPr>
          <p:nvPr/>
        </p:nvPicPr>
        <p:blipFill>
          <a:blip r:embed="rId4"/>
          <a:stretch>
            <a:fillRect/>
          </a:stretch>
        </p:blipFill>
        <p:spPr>
          <a:xfrm>
            <a:off x="10951709" y="107724"/>
            <a:ext cx="1079955" cy="1388383"/>
          </a:xfrm>
          <a:prstGeom prst="rect">
            <a:avLst/>
          </a:prstGeom>
        </p:spPr>
      </p:pic>
    </p:spTree>
    <p:extLst>
      <p:ext uri="{BB962C8B-B14F-4D97-AF65-F5344CB8AC3E}">
        <p14:creationId xmlns:p14="http://schemas.microsoft.com/office/powerpoint/2010/main" val="1088352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with low confidence">
            <a:hlinkClick r:id="rId2"/>
            <a:extLst>
              <a:ext uri="{FF2B5EF4-FFF2-40B4-BE49-F238E27FC236}">
                <a16:creationId xmlns:a16="http://schemas.microsoft.com/office/drawing/2014/main" id="{B35EC7B6-3DFC-7B66-F7D2-55058F5FEF0E}"/>
              </a:ext>
            </a:extLst>
          </p:cNvPr>
          <p:cNvPicPr>
            <a:picLocks noChangeAspect="1"/>
          </p:cNvPicPr>
          <p:nvPr/>
        </p:nvPicPr>
        <p:blipFill rotWithShape="1">
          <a:blip r:embed="rId3"/>
          <a:srcRect l="33333" t="32249" r="34210" b="32918"/>
          <a:stretch/>
        </p:blipFill>
        <p:spPr>
          <a:xfrm>
            <a:off x="443552" y="566146"/>
            <a:ext cx="2596212" cy="2501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Content Placeholder 4" descr="A screenshot of a cell phone&#10;&#10;Description automatically generated with low confidence">
            <a:hlinkClick r:id="rId4"/>
            <a:extLst>
              <a:ext uri="{FF2B5EF4-FFF2-40B4-BE49-F238E27FC236}">
                <a16:creationId xmlns:a16="http://schemas.microsoft.com/office/drawing/2014/main" id="{3F1E68D5-E4D7-CC70-54AC-9E7B454968B1}"/>
              </a:ext>
            </a:extLst>
          </p:cNvPr>
          <p:cNvPicPr>
            <a:picLocks noChangeAspect="1"/>
          </p:cNvPicPr>
          <p:nvPr/>
        </p:nvPicPr>
        <p:blipFill rotWithShape="1">
          <a:blip r:embed="rId3"/>
          <a:srcRect t="65168" r="67544"/>
          <a:stretch/>
        </p:blipFill>
        <p:spPr>
          <a:xfrm>
            <a:off x="3334455" y="637721"/>
            <a:ext cx="2613376" cy="2463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Content Placeholder 4" descr="A screenshot of a cell phone&#10;&#10;Description automatically generated with low confidence">
            <a:hlinkClick r:id="rId5"/>
            <a:extLst>
              <a:ext uri="{FF2B5EF4-FFF2-40B4-BE49-F238E27FC236}">
                <a16:creationId xmlns:a16="http://schemas.microsoft.com/office/drawing/2014/main" id="{F846BA0A-A32A-7FDD-3AFA-9121CC0FC04B}"/>
              </a:ext>
            </a:extLst>
          </p:cNvPr>
          <p:cNvPicPr>
            <a:picLocks noChangeAspect="1"/>
          </p:cNvPicPr>
          <p:nvPr/>
        </p:nvPicPr>
        <p:blipFill rotWithShape="1">
          <a:blip r:embed="rId3"/>
          <a:srcRect r="67544" b="66402"/>
          <a:stretch/>
        </p:blipFill>
        <p:spPr>
          <a:xfrm>
            <a:off x="6239987" y="639348"/>
            <a:ext cx="2664131" cy="24640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A picture containing text, screenshot, font, logo&#10;&#10;Description automatically generated">
            <a:hlinkClick r:id="rId6"/>
            <a:extLst>
              <a:ext uri="{FF2B5EF4-FFF2-40B4-BE49-F238E27FC236}">
                <a16:creationId xmlns:a16="http://schemas.microsoft.com/office/drawing/2014/main" id="{E0188AF7-F7D4-1093-BC0E-42D752070418}"/>
              </a:ext>
            </a:extLst>
          </p:cNvPr>
          <p:cNvPicPr>
            <a:picLocks noChangeAspect="1"/>
          </p:cNvPicPr>
          <p:nvPr/>
        </p:nvPicPr>
        <p:blipFill>
          <a:blip r:embed="rId7"/>
          <a:stretch>
            <a:fillRect/>
          </a:stretch>
        </p:blipFill>
        <p:spPr>
          <a:xfrm>
            <a:off x="9149702" y="637721"/>
            <a:ext cx="2572901" cy="2392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A screen shot of a cellphone&#10;&#10;Description automatically generated with low confidence">
            <a:extLst>
              <a:ext uri="{FF2B5EF4-FFF2-40B4-BE49-F238E27FC236}">
                <a16:creationId xmlns:a16="http://schemas.microsoft.com/office/drawing/2014/main" id="{1FEC5F70-F7D1-4F18-6925-CA51312D73CF}"/>
              </a:ext>
            </a:extLst>
          </p:cNvPr>
          <p:cNvPicPr>
            <a:picLocks noChangeAspect="1"/>
          </p:cNvPicPr>
          <p:nvPr/>
        </p:nvPicPr>
        <p:blipFill>
          <a:blip r:embed="rId8"/>
          <a:stretch>
            <a:fillRect/>
          </a:stretch>
        </p:blipFill>
        <p:spPr>
          <a:xfrm>
            <a:off x="393586" y="3660044"/>
            <a:ext cx="2658671" cy="2501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A picture containing text, font, screenshot, logo&#10;&#10;Description automatically generated">
            <a:hlinkClick r:id="rId9"/>
            <a:extLst>
              <a:ext uri="{FF2B5EF4-FFF2-40B4-BE49-F238E27FC236}">
                <a16:creationId xmlns:a16="http://schemas.microsoft.com/office/drawing/2014/main" id="{BAA79364-5FCF-6F4A-3693-D510301D7BF5}"/>
              </a:ext>
            </a:extLst>
          </p:cNvPr>
          <p:cNvPicPr>
            <a:picLocks noChangeAspect="1"/>
          </p:cNvPicPr>
          <p:nvPr/>
        </p:nvPicPr>
        <p:blipFill>
          <a:blip r:embed="rId10"/>
          <a:stretch>
            <a:fillRect/>
          </a:stretch>
        </p:blipFill>
        <p:spPr>
          <a:xfrm>
            <a:off x="3299072" y="3657227"/>
            <a:ext cx="2744896" cy="2552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7" descr="Text, timeline&#10;&#10;Description automatically generated">
            <a:hlinkClick r:id="rId11"/>
            <a:extLst>
              <a:ext uri="{FF2B5EF4-FFF2-40B4-BE49-F238E27FC236}">
                <a16:creationId xmlns:a16="http://schemas.microsoft.com/office/drawing/2014/main" id="{C5E0E0E7-D8B0-F56F-8771-1DA10D7526DA}"/>
              </a:ext>
            </a:extLst>
          </p:cNvPr>
          <p:cNvPicPr>
            <a:picLocks noChangeAspect="1"/>
          </p:cNvPicPr>
          <p:nvPr/>
        </p:nvPicPr>
        <p:blipFill>
          <a:blip r:embed="rId12"/>
          <a:stretch>
            <a:fillRect/>
          </a:stretch>
        </p:blipFill>
        <p:spPr>
          <a:xfrm>
            <a:off x="6866627" y="3433276"/>
            <a:ext cx="4698520" cy="31113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17">
            <a:extLst>
              <a:ext uri="{FF2B5EF4-FFF2-40B4-BE49-F238E27FC236}">
                <a16:creationId xmlns:a16="http://schemas.microsoft.com/office/drawing/2014/main" id="{BBFA33EE-BFA1-E1E4-3D54-8518CD2DDEC2}"/>
              </a:ext>
            </a:extLst>
          </p:cNvPr>
          <p:cNvSpPr txBox="1"/>
          <p:nvPr/>
        </p:nvSpPr>
        <p:spPr>
          <a:xfrm>
            <a:off x="7032885" y="5221573"/>
            <a:ext cx="4222229" cy="584775"/>
          </a:xfrm>
          <a:prstGeom prst="rect">
            <a:avLst/>
          </a:prstGeom>
          <a:solidFill>
            <a:schemeClr val="bg1">
              <a:lumMod val="75000"/>
            </a:schemeClr>
          </a:solidFill>
          <a:ln>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a:cs typeface="Calibri"/>
              </a:rPr>
              <a:t>Programme Structure</a:t>
            </a:r>
          </a:p>
        </p:txBody>
      </p:sp>
    </p:spTree>
    <p:extLst>
      <p:ext uri="{BB962C8B-B14F-4D97-AF65-F5344CB8AC3E}">
        <p14:creationId xmlns:p14="http://schemas.microsoft.com/office/powerpoint/2010/main" val="1044295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22D443-BC14-72CF-2A34-888FE31F74DC}"/>
              </a:ext>
            </a:extLst>
          </p:cNvPr>
          <p:cNvSpPr>
            <a:spLocks noGrp="1"/>
          </p:cNvSpPr>
          <p:nvPr>
            <p:ph type="title"/>
          </p:nvPr>
        </p:nvSpPr>
        <p:spPr>
          <a:xfrm>
            <a:off x="640080" y="325369"/>
            <a:ext cx="4368602" cy="1956841"/>
          </a:xfrm>
        </p:spPr>
        <p:txBody>
          <a:bodyPr anchor="b">
            <a:normAutofit/>
          </a:bodyPr>
          <a:lstStyle/>
          <a:p>
            <a:r>
              <a:rPr lang="en-GB" sz="4200"/>
              <a:t>Catholic Certificate in Religious Studies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497B3FA-4DC7-16F2-B034-9E8B4C9CC14E}"/>
              </a:ext>
            </a:extLst>
          </p:cNvPr>
          <p:cNvSpPr>
            <a:spLocks noGrp="1"/>
          </p:cNvSpPr>
          <p:nvPr>
            <p:ph idx="1"/>
          </p:nvPr>
        </p:nvSpPr>
        <p:spPr>
          <a:xfrm>
            <a:off x="280647" y="2872899"/>
            <a:ext cx="4847437" cy="3723234"/>
          </a:xfrm>
        </p:spPr>
        <p:txBody>
          <a:bodyPr vert="horz" lIns="91440" tIns="45720" rIns="91440" bIns="45720" rtlCol="0" anchor="t">
            <a:normAutofit/>
          </a:bodyPr>
          <a:lstStyle/>
          <a:p>
            <a:pPr>
              <a:buFont typeface="Wingdings" panose="020B0604020202020204" pitchFamily="34" charset="0"/>
              <a:buChar char="v"/>
            </a:pPr>
            <a:r>
              <a:rPr lang="en-GB" sz="2400"/>
              <a:t>Sacraments</a:t>
            </a:r>
            <a:endParaRPr lang="en-GB" sz="2400">
              <a:cs typeface="Calibri"/>
            </a:endParaRPr>
          </a:p>
          <a:p>
            <a:pPr>
              <a:buFont typeface="Wingdings" panose="020B0604020202020204" pitchFamily="34" charset="0"/>
              <a:buChar char="v"/>
            </a:pPr>
            <a:r>
              <a:rPr lang="en-GB" sz="2400"/>
              <a:t>Christology</a:t>
            </a:r>
            <a:endParaRPr lang="en-GB" sz="2400">
              <a:cs typeface="Calibri"/>
            </a:endParaRPr>
          </a:p>
          <a:p>
            <a:pPr>
              <a:buFont typeface="Wingdings" panose="020B0604020202020204" pitchFamily="34" charset="0"/>
              <a:buChar char="v"/>
            </a:pPr>
            <a:r>
              <a:rPr lang="en-GB" sz="2400"/>
              <a:t>Liturgy and Prayer</a:t>
            </a:r>
            <a:endParaRPr lang="en-GB" sz="2400">
              <a:cs typeface="Calibri"/>
            </a:endParaRPr>
          </a:p>
          <a:p>
            <a:pPr>
              <a:buFont typeface="Wingdings" panose="020B0604020202020204" pitchFamily="34" charset="0"/>
              <a:buChar char="v"/>
            </a:pPr>
            <a:r>
              <a:rPr lang="en-GB" sz="2400"/>
              <a:t>Christian Morality</a:t>
            </a:r>
            <a:endParaRPr lang="en-GB" sz="2400">
              <a:cs typeface="Calibri"/>
            </a:endParaRPr>
          </a:p>
          <a:p>
            <a:pPr>
              <a:buFont typeface="Wingdings" panose="020B0604020202020204" pitchFamily="34" charset="0"/>
              <a:buChar char="v"/>
            </a:pPr>
            <a:r>
              <a:rPr lang="en-GB" sz="2400">
                <a:cs typeface="Calibri"/>
              </a:rPr>
              <a:t>Church</a:t>
            </a:r>
          </a:p>
          <a:p>
            <a:pPr>
              <a:buFont typeface="Wingdings" panose="020B0604020202020204" pitchFamily="34" charset="0"/>
              <a:buChar char="v"/>
            </a:pPr>
            <a:r>
              <a:rPr lang="en-GB" sz="2400">
                <a:cs typeface="Calibri"/>
              </a:rPr>
              <a:t>New Testament/Old Testament</a:t>
            </a:r>
          </a:p>
          <a:p>
            <a:pPr>
              <a:buFont typeface="Wingdings" panose="020B0604020202020204" pitchFamily="34" charset="0"/>
              <a:buChar char="v"/>
            </a:pPr>
            <a:r>
              <a:rPr lang="en-GB" sz="2400">
                <a:cs typeface="Calibri"/>
              </a:rPr>
              <a:t>School Chaplaincy/Youth Ministry</a:t>
            </a:r>
          </a:p>
          <a:p>
            <a:endParaRPr lang="en-GB" sz="2200">
              <a:cs typeface="Calibri" panose="020F0502020204030204"/>
            </a:endParaRPr>
          </a:p>
        </p:txBody>
      </p:sp>
      <p:pic>
        <p:nvPicPr>
          <p:cNvPr id="5" name="Picture 4" descr="White stones balanced in a stack">
            <a:extLst>
              <a:ext uri="{FF2B5EF4-FFF2-40B4-BE49-F238E27FC236}">
                <a16:creationId xmlns:a16="http://schemas.microsoft.com/office/drawing/2014/main" id="{F804CC44-3734-7B98-2FE9-8931C99B1471}"/>
              </a:ext>
            </a:extLst>
          </p:cNvPr>
          <p:cNvPicPr>
            <a:picLocks noChangeAspect="1"/>
          </p:cNvPicPr>
          <p:nvPr/>
        </p:nvPicPr>
        <p:blipFill rotWithShape="1">
          <a:blip r:embed="rId2"/>
          <a:srcRect l="33048"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22536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D96E3F-159B-4733-BE61-1AAB43A59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ea typeface="+mn-lt"/>
                <a:cs typeface="+mn-lt"/>
              </a:rPr>
              <a:t>feel confident answering questions as the course leaders have created a safe space for all the students to develop.</a:t>
            </a:r>
            <a:endParaRPr lang="en-US"/>
          </a:p>
        </p:txBody>
      </p:sp>
      <p:sp>
        <p:nvSpPr>
          <p:cNvPr id="12" name="Rectangle 11">
            <a:extLst>
              <a:ext uri="{FF2B5EF4-FFF2-40B4-BE49-F238E27FC236}">
                <a16:creationId xmlns:a16="http://schemas.microsoft.com/office/drawing/2014/main" id="{A5202B2A-E3B3-4965-8D55-B58E5405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itle 3">
            <a:extLst>
              <a:ext uri="{FF2B5EF4-FFF2-40B4-BE49-F238E27FC236}">
                <a16:creationId xmlns:a16="http://schemas.microsoft.com/office/drawing/2014/main" id="{5439301C-EF36-D210-68F8-55F7CE78D42C}"/>
              </a:ext>
            </a:extLst>
          </p:cNvPr>
          <p:cNvSpPr>
            <a:spLocks noGrp="1"/>
          </p:cNvSpPr>
          <p:nvPr>
            <p:ph type="title"/>
          </p:nvPr>
        </p:nvSpPr>
        <p:spPr>
          <a:xfrm>
            <a:off x="3050428" y="256021"/>
            <a:ext cx="5478476" cy="868915"/>
          </a:xfrm>
        </p:spPr>
        <p:txBody>
          <a:bodyPr vert="horz" lIns="91440" tIns="45720" rIns="91440" bIns="45720" rtlCol="0" anchor="b">
            <a:normAutofit fontScale="90000"/>
          </a:bodyPr>
          <a:lstStyle/>
          <a:p>
            <a:r>
              <a:rPr lang="en-US" sz="5200" b="1" i="1">
                <a:solidFill>
                  <a:schemeClr val="tx2"/>
                </a:solidFill>
              </a:rPr>
              <a:t>Student Testimonials</a:t>
            </a:r>
            <a:endParaRPr lang="en-US">
              <a:solidFill>
                <a:schemeClr val="tx2"/>
              </a:solidFill>
            </a:endParaRPr>
          </a:p>
        </p:txBody>
      </p:sp>
      <p:grpSp>
        <p:nvGrpSpPr>
          <p:cNvPr id="14" name="Group 13">
            <a:extLst>
              <a:ext uri="{FF2B5EF4-FFF2-40B4-BE49-F238E27FC236}">
                <a16:creationId xmlns:a16="http://schemas.microsoft.com/office/drawing/2014/main" id="{EC505F6D-25F2-479B-AEEE-66F34B3FB1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298"/>
            <a:ext cx="2514948" cy="2174333"/>
            <a:chOff x="-305" y="-4155"/>
            <a:chExt cx="2514948" cy="2174333"/>
          </a:xfrm>
        </p:grpSpPr>
        <p:sp>
          <p:nvSpPr>
            <p:cNvPr id="15" name="Freeform: Shape 14">
              <a:extLst>
                <a:ext uri="{FF2B5EF4-FFF2-40B4-BE49-F238E27FC236}">
                  <a16:creationId xmlns:a16="http://schemas.microsoft.com/office/drawing/2014/main" id="{95C49ED7-EC50-4D2C-A945-D4907F081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9A8266C-3886-4618-B2EB-EA7FE32CE6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4610CF-D689-4B1B-A7FB-1CE14209E6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8DA7C44F-B555-41AC-95A7-645015293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C0A542E-DBAB-412E-9F06-247CFE5FB9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8304973" y="939510"/>
            <a:ext cx="4826538" cy="2947516"/>
            <a:chOff x="6867015" y="-1"/>
            <a:chExt cx="5324985" cy="3251912"/>
          </a:xfrm>
          <a:solidFill>
            <a:schemeClr val="accent5">
              <a:alpha val="5000"/>
            </a:schemeClr>
          </a:solidFill>
        </p:grpSpPr>
        <p:sp>
          <p:nvSpPr>
            <p:cNvPr id="21" name="Freeform: Shape 20">
              <a:extLst>
                <a:ext uri="{FF2B5EF4-FFF2-40B4-BE49-F238E27FC236}">
                  <a16:creationId xmlns:a16="http://schemas.microsoft.com/office/drawing/2014/main" id="{B41E2FAC-3A8F-4977-ACC1-92B455FD4F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264E774-D8C6-4806-9911-955DD8039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450CBAC-6145-4598-BA48-1EB500923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1451637-F91B-479F-8251-660E22819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492B6A55-87AD-1ED2-D377-CBB892AC635C}"/>
              </a:ext>
            </a:extLst>
          </p:cNvPr>
          <p:cNvSpPr txBox="1"/>
          <p:nvPr/>
        </p:nvSpPr>
        <p:spPr>
          <a:xfrm>
            <a:off x="1092381" y="1430795"/>
            <a:ext cx="10006932" cy="1089529"/>
          </a:xfrm>
          <a:prstGeom prst="rect">
            <a:avLst/>
          </a:prstGeom>
          <a:noFill/>
        </p:spPr>
        <p:txBody>
          <a:bodyPr wrap="square" lIns="91440" tIns="45720" rIns="91440" bIns="45720" rtlCol="0" anchor="t">
            <a:spAutoFit/>
          </a:bodyPr>
          <a:lstStyle/>
          <a:p>
            <a:pPr>
              <a:lnSpc>
                <a:spcPct val="90000"/>
              </a:lnSpc>
              <a:spcBef>
                <a:spcPts val="1000"/>
              </a:spcBef>
            </a:pPr>
            <a:r>
              <a:rPr lang="en-GB" sz="2400">
                <a:ea typeface="+mn-lt"/>
                <a:cs typeface="+mn-lt"/>
              </a:rPr>
              <a:t>My experience of studying this course has been incredible, very practical and I continue to learn and develop different skills that I would not have learned otherwise!</a:t>
            </a:r>
            <a:endParaRPr lang="en-US"/>
          </a:p>
        </p:txBody>
      </p:sp>
      <p:pic>
        <p:nvPicPr>
          <p:cNvPr id="3" name="Picture 2" descr="A picture containing graphic design, graphics, text, clipart&#10;&#10;Description automatically generated">
            <a:extLst>
              <a:ext uri="{FF2B5EF4-FFF2-40B4-BE49-F238E27FC236}">
                <a16:creationId xmlns:a16="http://schemas.microsoft.com/office/drawing/2014/main" id="{453E2428-6BED-77F4-246D-9349FA0AEEDC}"/>
              </a:ext>
            </a:extLst>
          </p:cNvPr>
          <p:cNvPicPr>
            <a:picLocks noChangeAspect="1"/>
          </p:cNvPicPr>
          <p:nvPr/>
        </p:nvPicPr>
        <p:blipFill rotWithShape="1">
          <a:blip r:embed="rId3"/>
          <a:srcRect l="66354"/>
          <a:stretch/>
        </p:blipFill>
        <p:spPr>
          <a:xfrm>
            <a:off x="128845" y="105366"/>
            <a:ext cx="904578" cy="1025502"/>
          </a:xfrm>
          <a:prstGeom prst="rect">
            <a:avLst/>
          </a:prstGeom>
        </p:spPr>
      </p:pic>
      <p:pic>
        <p:nvPicPr>
          <p:cNvPr id="13" name="Picture 18" descr="A picture containing text, vector graphics&#10;&#10;Description automatically generated">
            <a:extLst>
              <a:ext uri="{FF2B5EF4-FFF2-40B4-BE49-F238E27FC236}">
                <a16:creationId xmlns:a16="http://schemas.microsoft.com/office/drawing/2014/main" id="{116F84FD-8832-D643-079F-2C90B9067B54}"/>
              </a:ext>
            </a:extLst>
          </p:cNvPr>
          <p:cNvPicPr>
            <a:picLocks noChangeAspect="1"/>
          </p:cNvPicPr>
          <p:nvPr/>
        </p:nvPicPr>
        <p:blipFill>
          <a:blip r:embed="rId4"/>
          <a:stretch>
            <a:fillRect/>
          </a:stretch>
        </p:blipFill>
        <p:spPr>
          <a:xfrm>
            <a:off x="10951709" y="107724"/>
            <a:ext cx="1079955" cy="1388383"/>
          </a:xfrm>
          <a:prstGeom prst="rect">
            <a:avLst/>
          </a:prstGeom>
        </p:spPr>
      </p:pic>
      <p:sp>
        <p:nvSpPr>
          <p:cNvPr id="2" name="TextBox 1">
            <a:extLst>
              <a:ext uri="{FF2B5EF4-FFF2-40B4-BE49-F238E27FC236}">
                <a16:creationId xmlns:a16="http://schemas.microsoft.com/office/drawing/2014/main" id="{EA5BDFCF-08DD-0D4A-19D5-37CE8DD6E054}"/>
              </a:ext>
            </a:extLst>
          </p:cNvPr>
          <p:cNvSpPr txBox="1"/>
          <p:nvPr/>
        </p:nvSpPr>
        <p:spPr>
          <a:xfrm>
            <a:off x="2989790" y="2736502"/>
            <a:ext cx="6212114"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ea typeface="+mn-lt"/>
                <a:cs typeface="+mn-lt"/>
              </a:rPr>
              <a:t>I feel confident answering questions as the course leaders have created a safe space for all the students to develop.</a:t>
            </a:r>
            <a:endParaRPr lang="en-US" sz="2800">
              <a:cs typeface="Calibri"/>
            </a:endParaRPr>
          </a:p>
        </p:txBody>
      </p:sp>
      <p:sp>
        <p:nvSpPr>
          <p:cNvPr id="5" name="TextBox 4">
            <a:extLst>
              <a:ext uri="{FF2B5EF4-FFF2-40B4-BE49-F238E27FC236}">
                <a16:creationId xmlns:a16="http://schemas.microsoft.com/office/drawing/2014/main" id="{07BCF764-E3AA-C2A4-1BDB-72D5D0E48E47}"/>
              </a:ext>
            </a:extLst>
          </p:cNvPr>
          <p:cNvSpPr txBox="1"/>
          <p:nvPr/>
        </p:nvSpPr>
        <p:spPr>
          <a:xfrm>
            <a:off x="363010" y="4642817"/>
            <a:ext cx="6226628"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i="1">
                <a:latin typeface="Comic sans"/>
                <a:ea typeface="+mn-lt"/>
                <a:cs typeface="+mn-lt"/>
              </a:rPr>
              <a:t>I particularly enjoy writing and delivering presentations as it pushes me to develop public speaking skills and become more confident. These skills have both been valuable during my placement at school when leading a staff liturgy and delivering acts of worship to students.</a:t>
            </a:r>
            <a:endParaRPr lang="en-US" sz="2000" i="1">
              <a:latin typeface="Comic sans"/>
            </a:endParaRPr>
          </a:p>
        </p:txBody>
      </p:sp>
      <p:sp>
        <p:nvSpPr>
          <p:cNvPr id="7" name="TextBox 6">
            <a:extLst>
              <a:ext uri="{FF2B5EF4-FFF2-40B4-BE49-F238E27FC236}">
                <a16:creationId xmlns:a16="http://schemas.microsoft.com/office/drawing/2014/main" id="{5F2786C4-0508-8A04-CF60-E2368A5ADA3C}"/>
              </a:ext>
            </a:extLst>
          </p:cNvPr>
          <p:cNvSpPr txBox="1"/>
          <p:nvPr/>
        </p:nvSpPr>
        <p:spPr>
          <a:xfrm>
            <a:off x="6952343" y="4601028"/>
            <a:ext cx="468811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ea typeface="+mn-lt"/>
                <a:cs typeface="+mn-lt"/>
              </a:rPr>
              <a:t>I cannot wait to continue with the course in the next couple of weeks, to see my friends (virtually) and to continue learning!</a:t>
            </a:r>
            <a:endParaRPr lang="en-US" sz="2400">
              <a:cs typeface="Calibri"/>
            </a:endParaRPr>
          </a:p>
        </p:txBody>
      </p:sp>
    </p:spTree>
    <p:extLst>
      <p:ext uri="{BB962C8B-B14F-4D97-AF65-F5344CB8AC3E}">
        <p14:creationId xmlns:p14="http://schemas.microsoft.com/office/powerpoint/2010/main" val="224366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64982F35-948E-3BC4-5BB6-BD2351E31A4C}"/>
              </a:ext>
            </a:extLst>
          </p:cNvPr>
          <p:cNvSpPr>
            <a:spLocks noGrp="1"/>
          </p:cNvSpPr>
          <p:nvPr>
            <p:ph type="title"/>
          </p:nvPr>
        </p:nvSpPr>
        <p:spPr>
          <a:xfrm>
            <a:off x="3363626" y="438850"/>
            <a:ext cx="5464748" cy="715963"/>
          </a:xfrm>
        </p:spPr>
        <p:txBody>
          <a:bodyPr anchor="b">
            <a:normAutofit/>
          </a:bodyPr>
          <a:lstStyle/>
          <a:p>
            <a:pPr algn="ctr"/>
            <a:r>
              <a:rPr lang="en-GB" sz="3600">
                <a:solidFill>
                  <a:schemeClr val="tx2"/>
                </a:solidFill>
                <a:cs typeface="Calibri Light"/>
              </a:rPr>
              <a:t>Ofsted Inspection May 2023</a:t>
            </a:r>
            <a:endParaRPr lang="en-GB" sz="3600">
              <a:solidFill>
                <a:schemeClr val="tx2"/>
              </a:solidFill>
            </a:endParaRPr>
          </a:p>
        </p:txBody>
      </p:sp>
      <p:grpSp>
        <p:nvGrpSpPr>
          <p:cNvPr id="45" name="Group 4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46" name="Freeform: Shape 4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570F616-B0F2-D15B-0FCA-D3FDEF3AF52F}"/>
              </a:ext>
            </a:extLst>
          </p:cNvPr>
          <p:cNvSpPr>
            <a:spLocks noGrp="1"/>
          </p:cNvSpPr>
          <p:nvPr>
            <p:ph idx="1"/>
          </p:nvPr>
        </p:nvSpPr>
        <p:spPr>
          <a:xfrm>
            <a:off x="728953" y="1574797"/>
            <a:ext cx="10584002" cy="4887612"/>
          </a:xfrm>
        </p:spPr>
        <p:txBody>
          <a:bodyPr vert="horz" lIns="91440" tIns="45720" rIns="91440" bIns="45720" rtlCol="0" anchor="t">
            <a:noAutofit/>
          </a:bodyPr>
          <a:lstStyle/>
          <a:p>
            <a:r>
              <a:rPr lang="en-GB" sz="2000">
                <a:solidFill>
                  <a:schemeClr val="tx2"/>
                </a:solidFill>
                <a:latin typeface="Tahoma"/>
                <a:ea typeface="Tahoma"/>
                <a:cs typeface="Tahoma"/>
              </a:rPr>
              <a:t>Senior leaders have thoughtfully created an apprenticeship course aimed at individuals who want to become lay chaplains within schools. They work closely with employers and the diocese to consider carefully the needs of different schools. All apprentices are taught about safeguarding, health and well-being and spirituality. This helps apprentices to understand their pastoral role in school. Apprentices then learn about more complex topics such as working with those with special educational needs and disabilities (SEND), managing complex behaviours, and ethical issues facing lay chaplains.</a:t>
            </a:r>
            <a:endParaRPr lang="en-GB" sz="2000">
              <a:solidFill>
                <a:schemeClr val="tx2"/>
              </a:solidFill>
              <a:cs typeface="Calibri" panose="020F0502020204030204"/>
            </a:endParaRPr>
          </a:p>
          <a:p>
            <a:endParaRPr lang="en-GB" sz="2000">
              <a:solidFill>
                <a:schemeClr val="tx2"/>
              </a:solidFill>
              <a:latin typeface="Tahoma"/>
              <a:ea typeface="Tahoma"/>
              <a:cs typeface="Tahoma"/>
            </a:endParaRPr>
          </a:p>
          <a:p>
            <a:r>
              <a:rPr lang="en-GB" sz="2000">
                <a:solidFill>
                  <a:schemeClr val="tx2"/>
                </a:solidFill>
                <a:latin typeface="Tahoma"/>
                <a:ea typeface="Tahoma"/>
                <a:cs typeface="Tahoma"/>
              </a:rPr>
              <a:t>Senior leaders have recruited highly experienced teaching staff, who have expertise in working as senior lay chaplains. Apprentices value the experience that staff have. They are supported well through frequent reviews and good quality learning resources that that teachers use in lessons, and apprentices use for independent study. Apprentices learn the knowledge they need to be effective lay chaplains. They complete assessments on teachers give them helpful feedback, highlighting as necessary, any areas for development.</a:t>
            </a:r>
            <a:endParaRPr lang="en-GB" sz="2000">
              <a:solidFill>
                <a:schemeClr val="tx2"/>
              </a:solidFill>
              <a:cs typeface="Calibri"/>
            </a:endParaRPr>
          </a:p>
          <a:p>
            <a:r>
              <a:rPr lang="en-GB" sz="1500">
                <a:solidFill>
                  <a:schemeClr val="tx2"/>
                </a:solidFill>
                <a:cs typeface="Calibri"/>
              </a:rPr>
              <a:t>(Thanks to all who have contributed to the success of the course)</a:t>
            </a:r>
          </a:p>
        </p:txBody>
      </p:sp>
      <p:grpSp>
        <p:nvGrpSpPr>
          <p:cNvPr id="51" name="Group 5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52" name="Freeform: Shape 5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descr="A picture containing graphic design, graphics, text, clipart&#10;&#10;Description automatically generated">
            <a:extLst>
              <a:ext uri="{FF2B5EF4-FFF2-40B4-BE49-F238E27FC236}">
                <a16:creationId xmlns:a16="http://schemas.microsoft.com/office/drawing/2014/main" id="{72A2C0A5-A98F-191D-005D-64E7A1AC5647}"/>
              </a:ext>
            </a:extLst>
          </p:cNvPr>
          <p:cNvPicPr>
            <a:picLocks noChangeAspect="1"/>
          </p:cNvPicPr>
          <p:nvPr/>
        </p:nvPicPr>
        <p:blipFill rotWithShape="1">
          <a:blip r:embed="rId2"/>
          <a:srcRect l="66354"/>
          <a:stretch/>
        </p:blipFill>
        <p:spPr>
          <a:xfrm>
            <a:off x="359754" y="197730"/>
            <a:ext cx="904578" cy="1025502"/>
          </a:xfrm>
          <a:prstGeom prst="rect">
            <a:avLst/>
          </a:prstGeom>
        </p:spPr>
      </p:pic>
      <p:pic>
        <p:nvPicPr>
          <p:cNvPr id="25" name="Picture 18" descr="A picture containing text, vector graphics&#10;&#10;Description automatically generated">
            <a:extLst>
              <a:ext uri="{FF2B5EF4-FFF2-40B4-BE49-F238E27FC236}">
                <a16:creationId xmlns:a16="http://schemas.microsoft.com/office/drawing/2014/main" id="{892BAA43-C7BA-D6D2-530A-7A924C571975}"/>
              </a:ext>
            </a:extLst>
          </p:cNvPr>
          <p:cNvPicPr>
            <a:picLocks noChangeAspect="1"/>
          </p:cNvPicPr>
          <p:nvPr/>
        </p:nvPicPr>
        <p:blipFill>
          <a:blip r:embed="rId3"/>
          <a:stretch>
            <a:fillRect/>
          </a:stretch>
        </p:blipFill>
        <p:spPr>
          <a:xfrm>
            <a:off x="10501437" y="67315"/>
            <a:ext cx="1079955" cy="1388383"/>
          </a:xfrm>
          <a:prstGeom prst="rect">
            <a:avLst/>
          </a:prstGeom>
        </p:spPr>
      </p:pic>
    </p:spTree>
    <p:extLst>
      <p:ext uri="{BB962C8B-B14F-4D97-AF65-F5344CB8AC3E}">
        <p14:creationId xmlns:p14="http://schemas.microsoft.com/office/powerpoint/2010/main" val="38191548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4d8b03-4e62-4820-8f1e-8615b11f99ba" xsi:nil="true"/>
    <lcf76f155ced4ddcb4097134ff3c332f xmlns="8bac6d8e-d573-4981-84a9-e0994a7dfa2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BFB82124D3534D9FDE583FAC9CFBBB" ma:contentTypeVersion="17" ma:contentTypeDescription="Create a new document." ma:contentTypeScope="" ma:versionID="4fcd56921fe4ab4d05976a379d7fbcbd">
  <xsd:schema xmlns:xsd="http://www.w3.org/2001/XMLSchema" xmlns:xs="http://www.w3.org/2001/XMLSchema" xmlns:p="http://schemas.microsoft.com/office/2006/metadata/properties" xmlns:ns2="8bac6d8e-d573-4981-84a9-e0994a7dfa27" xmlns:ns3="bc4d8b03-4e62-4820-8f1e-8615b11f99ba" xmlns:ns4="7bf59ccf-5c3e-44b3-ac92-e06c1731e258" targetNamespace="http://schemas.microsoft.com/office/2006/metadata/properties" ma:root="true" ma:fieldsID="a4f7d4434d685d398131bd0d76fe94c2" ns2:_="" ns3:_="" ns4:_="">
    <xsd:import namespace="8bac6d8e-d573-4981-84a9-e0994a7dfa27"/>
    <xsd:import namespace="bc4d8b03-4e62-4820-8f1e-8615b11f99ba"/>
    <xsd:import namespace="7bf59ccf-5c3e-44b3-ac92-e06c1731e2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4: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c6d8e-d573-4981-84a9-e0994a7dfa2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263b5fb-767f-40d1-8d8f-d7361b19d3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4d8b03-4e62-4820-8f1e-8615b11f99b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2" nillable="true" ma:displayName="Taxonomy Catch All Column" ma:hidden="true" ma:list="{947a61f6-8f6a-4105-82e1-311c3b8923c7}" ma:internalName="TaxCatchAll" ma:showField="CatchAllData" ma:web="bc4d8b03-4e62-4820-8f1e-8615b11f99b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f59ccf-5c3e-44b3-ac92-e06c1731e258" elementFormDefault="qualified">
    <xsd:import namespace="http://schemas.microsoft.com/office/2006/documentManagement/types"/>
    <xsd:import namespace="http://schemas.microsoft.com/office/infopath/2007/PartnerControls"/>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F2E298-2116-4476-B2BB-433B9506BB50}">
  <ds:schemaRefs>
    <ds:schemaRef ds:uri="http://schemas.microsoft.com/office/2006/metadata/properties"/>
    <ds:schemaRef ds:uri="http://purl.org/dc/elements/1.1/"/>
    <ds:schemaRef ds:uri="http://schemas.microsoft.com/office/2006/documentManagement/types"/>
    <ds:schemaRef ds:uri="8bac6d8e-d573-4981-84a9-e0994a7dfa27"/>
    <ds:schemaRef ds:uri="http://schemas.microsoft.com/office/infopath/2007/PartnerControls"/>
    <ds:schemaRef ds:uri="http://schemas.openxmlformats.org/package/2006/metadata/core-properties"/>
    <ds:schemaRef ds:uri="bc4d8b03-4e62-4820-8f1e-8615b11f99ba"/>
    <ds:schemaRef ds:uri="http://purl.org/dc/dcmitype/"/>
    <ds:schemaRef ds:uri="7bf59ccf-5c3e-44b3-ac92-e06c1731e258"/>
    <ds:schemaRef ds:uri="http://www.w3.org/XML/1998/namespace"/>
    <ds:schemaRef ds:uri="http://purl.org/dc/terms/"/>
  </ds:schemaRefs>
</ds:datastoreItem>
</file>

<file path=customXml/itemProps2.xml><?xml version="1.0" encoding="utf-8"?>
<ds:datastoreItem xmlns:ds="http://schemas.openxmlformats.org/officeDocument/2006/customXml" ds:itemID="{E272EC63-B69D-40BA-B80C-2CF67029D0D3}">
  <ds:schemaRefs>
    <ds:schemaRef ds:uri="http://schemas.microsoft.com/sharepoint/v3/contenttype/forms"/>
  </ds:schemaRefs>
</ds:datastoreItem>
</file>

<file path=customXml/itemProps3.xml><?xml version="1.0" encoding="utf-8"?>
<ds:datastoreItem xmlns:ds="http://schemas.openxmlformats.org/officeDocument/2006/customXml" ds:itemID="{E3A309C7-4986-45E6-A844-B1A284394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c6d8e-d573-4981-84a9-e0994a7dfa27"/>
    <ds:schemaRef ds:uri="bc4d8b03-4e62-4820-8f1e-8615b11f99ba"/>
    <ds:schemaRef ds:uri="7bf59ccf-5c3e-44b3-ac92-e06c1731e2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994</Words>
  <Application>Microsoft Office PowerPoint</Application>
  <PresentationFormat>Widescreen</PresentationFormat>
  <Paragraphs>84</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Comic sans</vt:lpstr>
      <vt:lpstr>Tahoma</vt:lpstr>
      <vt:lpstr>Wingdings</vt:lpstr>
      <vt:lpstr>Wingdings,Sans-Serif</vt:lpstr>
      <vt:lpstr>Office Theme</vt:lpstr>
      <vt:lpstr>Chaplaincy and Youth Ministry Apprenticeship </vt:lpstr>
      <vt:lpstr>“Each of you should use whatever gift you have received to serve others, as faithful stewards of God’s grace in its various forms.” </vt:lpstr>
      <vt:lpstr>The Vision</vt:lpstr>
      <vt:lpstr>Two Strands</vt:lpstr>
      <vt:lpstr>The Course</vt:lpstr>
      <vt:lpstr>PowerPoint Presentation</vt:lpstr>
      <vt:lpstr>Catholic Certificate in Religious Studies</vt:lpstr>
      <vt:lpstr>Student Testimonials</vt:lpstr>
      <vt:lpstr>Ofsted Inspection May 2023</vt:lpstr>
      <vt:lpstr>Employers</vt:lpstr>
      <vt:lpstr>Future Options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Chaplaincy and Youth Ministry Apprenticeship</dc:title>
  <dc:creator>Susan Elderfield</dc:creator>
  <cp:lastModifiedBy>education</cp:lastModifiedBy>
  <cp:revision>4</cp:revision>
  <dcterms:created xsi:type="dcterms:W3CDTF">2023-05-22T09:49:31Z</dcterms:created>
  <dcterms:modified xsi:type="dcterms:W3CDTF">2023-07-04T12:31:31Z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0x0101009FBFB82124D3534D9FDE583FAC9CFBBB</vt:lpwstr>
  </property>
  <property fmtid="{D5CDD505-2E9C-101B-9397-08002B2CF9AE}" pid="3" name="MediaServiceImageTags">
    <vt:lpwstr/>
  </property>
</Properties>
</file>