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78" r:id="rId4"/>
    <p:sldId id="277" r:id="rId5"/>
    <p:sldId id="276" r:id="rId6"/>
    <p:sldId id="273" r:id="rId7"/>
    <p:sldId id="266" r:id="rId8"/>
    <p:sldId id="257" r:id="rId9"/>
    <p:sldId id="258" r:id="rId10"/>
    <p:sldId id="260" r:id="rId11"/>
    <p:sldId id="261" r:id="rId12"/>
    <p:sldId id="269" r:id="rId13"/>
    <p:sldId id="262" r:id="rId14"/>
    <p:sldId id="263" r:id="rId15"/>
    <p:sldId id="264" r:id="rId16"/>
    <p:sldId id="265" r:id="rId17"/>
    <p:sldId id="267" r:id="rId18"/>
    <p:sldId id="268" r:id="rId19"/>
    <p:sldId id="270" r:id="rId20"/>
    <p:sldId id="271" r:id="rId21"/>
    <p:sldId id="272" r:id="rId22"/>
    <p:sldId id="259" r:id="rId23"/>
    <p:sldId id="274" r:id="rId24"/>
    <p:sldId id="275"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99F874-593C-40A8-86F1-3D915FA7414D}" v="543" dt="2023-06-29T08:56:59.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17187-91B2-D508-BC58-B5F13235C5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2DAA62-8068-6BA1-6740-1EE7D0B8AB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34CBEB-34BA-22A4-44EA-ECDA059A3072}"/>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DF00C7E2-B467-FE94-91AF-476FD912E4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DEBCE6-2260-FB39-3940-B4E4E5762986}"/>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50203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3F3A-3150-070E-A811-9A0FA3E85A1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C671A7-AF9E-A0E7-BE57-C7FD6CB0CB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5D1BE4-9D62-5A78-8F1E-62D02D1D9440}"/>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4E276EE5-1EA1-EAB7-3D83-B4ACC4CF17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45F056-7C70-BFA4-061A-3D9F68D20534}"/>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129013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19F296-D81D-8A4E-C53A-5989AF3420E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421B83-D639-E6E6-B79A-DDEF6F8216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8B7408-C4B2-7AB6-D32C-0F231302D575}"/>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9109F782-3C89-5056-B538-A9E796D82E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DECE26-9446-87CB-765B-8EF08F39E9F3}"/>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10777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96693-1257-0129-AE28-34B063FFD5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57710BE-D6CC-2E51-C0FB-5E5A696A6E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B57962-ED4B-2AE9-DC37-1D5B52B5A369}"/>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77DE7780-A1B1-FCD1-755E-AFD129B463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3E82E0-32C7-D3A1-19DB-1B97C9EC6DAF}"/>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1441678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F2099-E1E8-CD36-FE45-8BC2251055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91BFCED-FC17-9CC1-3A1E-E941A5948F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1781F5-0F78-1421-B35B-6F4CFB451E26}"/>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72EBD522-3477-34C4-8EC4-2BE1BC785A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02B635-7D58-007A-65FF-FDB784235003}"/>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308160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F0C61-74DF-B35B-EF19-25D17C3824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86DD0C-9C95-02CE-93CD-C024C53596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9B5324B-3B4A-78AC-7A92-02D4A3E940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84DD439-2DB5-D1A2-0444-A050C1CAA2F0}"/>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6" name="Footer Placeholder 5">
            <a:extLst>
              <a:ext uri="{FF2B5EF4-FFF2-40B4-BE49-F238E27FC236}">
                <a16:creationId xmlns:a16="http://schemas.microsoft.com/office/drawing/2014/main" id="{3E5147E6-36EF-3C30-1A6F-4D10E34788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98F9A9-251E-D26B-A170-56F870F73545}"/>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326935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57EA-0879-9E32-30A3-6450E3425E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7E3BC8-E3A3-19F1-1E5E-71368DAAE1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B6395-4E76-E948-E74A-1BE409B510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12B1C9-4295-58A0-776D-9166127304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D7AFF9-4A6B-63C2-2115-ABC9895C5F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91B67BB-0040-3D29-83E5-FEC3D7D4777B}"/>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8" name="Footer Placeholder 7">
            <a:extLst>
              <a:ext uri="{FF2B5EF4-FFF2-40B4-BE49-F238E27FC236}">
                <a16:creationId xmlns:a16="http://schemas.microsoft.com/office/drawing/2014/main" id="{CD194F37-6657-5315-1823-46933531AB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EC1AD44-A040-1EC0-5DC3-B12B5D43AF69}"/>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248512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402BB-DB10-D4E9-9562-26BA277443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54CD95-6217-708B-4B57-04237C86AEA0}"/>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4" name="Footer Placeholder 3">
            <a:extLst>
              <a:ext uri="{FF2B5EF4-FFF2-40B4-BE49-F238E27FC236}">
                <a16:creationId xmlns:a16="http://schemas.microsoft.com/office/drawing/2014/main" id="{349D56AA-7B41-DF0A-9F10-E785E05E8A6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563228-1609-0F04-F10A-4261A79B9301}"/>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1281683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359606-18B0-06F3-89FB-6E14D0963051}"/>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3" name="Footer Placeholder 2">
            <a:extLst>
              <a:ext uri="{FF2B5EF4-FFF2-40B4-BE49-F238E27FC236}">
                <a16:creationId xmlns:a16="http://schemas.microsoft.com/office/drawing/2014/main" id="{57D46469-BEA3-71F9-2FDB-9B01DEC7FA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6293E6-47E5-9C79-2FF1-EB9F5E4B7493}"/>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60883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8C54F-06DB-1B07-339C-0A0F58973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BC268F-22B0-252B-9823-884D5AF9A3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CA9B86-9000-666C-AF56-BF4FB8A47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116C9-62CB-98F9-262A-81EC5DFAE316}"/>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6" name="Footer Placeholder 5">
            <a:extLst>
              <a:ext uri="{FF2B5EF4-FFF2-40B4-BE49-F238E27FC236}">
                <a16:creationId xmlns:a16="http://schemas.microsoft.com/office/drawing/2014/main" id="{CBD0A857-FBEB-59E1-59DD-056021DA2F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794626-0751-730A-CBD3-F8584B90C7DC}"/>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219639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A6F65-6DE7-CBA0-9D4E-83A615875C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7F9FE7-C862-2FBC-F998-78C18D3674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A26A64B-2BD3-D7DC-D332-985B43315D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521541-26CB-0427-6661-6EF5B1E761CD}"/>
              </a:ext>
            </a:extLst>
          </p:cNvPr>
          <p:cNvSpPr>
            <a:spLocks noGrp="1"/>
          </p:cNvSpPr>
          <p:nvPr>
            <p:ph type="dt" sz="half" idx="10"/>
          </p:nvPr>
        </p:nvSpPr>
        <p:spPr/>
        <p:txBody>
          <a:bodyPr/>
          <a:lstStyle/>
          <a:p>
            <a:fld id="{BE81B94A-EF11-4202-8038-9B15F7C25C53}" type="datetimeFigureOut">
              <a:rPr lang="en-GB" smtClean="0"/>
              <a:t>04/07/2023</a:t>
            </a:fld>
            <a:endParaRPr lang="en-GB"/>
          </a:p>
        </p:txBody>
      </p:sp>
      <p:sp>
        <p:nvSpPr>
          <p:cNvPr id="6" name="Footer Placeholder 5">
            <a:extLst>
              <a:ext uri="{FF2B5EF4-FFF2-40B4-BE49-F238E27FC236}">
                <a16:creationId xmlns:a16="http://schemas.microsoft.com/office/drawing/2014/main" id="{8972F5C8-5C13-6050-CACF-1E66BD6C75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915D41-149C-0034-87EA-DBEEB81A8963}"/>
              </a:ext>
            </a:extLst>
          </p:cNvPr>
          <p:cNvSpPr>
            <a:spLocks noGrp="1"/>
          </p:cNvSpPr>
          <p:nvPr>
            <p:ph type="sldNum" sz="quarter" idx="12"/>
          </p:nvPr>
        </p:nvSpPr>
        <p:spPr/>
        <p:txBody>
          <a:bodyPr/>
          <a:lstStyle/>
          <a:p>
            <a:fld id="{DCAD4327-73C2-4AEB-BDB3-8CC897924119}" type="slidenum">
              <a:rPr lang="en-GB" smtClean="0"/>
              <a:t>‹#›</a:t>
            </a:fld>
            <a:endParaRPr lang="en-GB"/>
          </a:p>
        </p:txBody>
      </p:sp>
    </p:spTree>
    <p:extLst>
      <p:ext uri="{BB962C8B-B14F-4D97-AF65-F5344CB8AC3E}">
        <p14:creationId xmlns:p14="http://schemas.microsoft.com/office/powerpoint/2010/main" val="39041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43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A4BD2B-50EF-4444-CE73-41DA3B5114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C4277ED-866C-944D-4B53-AE136AD940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8B76AB-C265-672A-F5B7-EA962D0772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1B94A-EF11-4202-8038-9B15F7C25C53}" type="datetimeFigureOut">
              <a:rPr lang="en-GB" smtClean="0"/>
              <a:t>04/07/2023</a:t>
            </a:fld>
            <a:endParaRPr lang="en-GB"/>
          </a:p>
        </p:txBody>
      </p:sp>
      <p:sp>
        <p:nvSpPr>
          <p:cNvPr id="5" name="Footer Placeholder 4">
            <a:extLst>
              <a:ext uri="{FF2B5EF4-FFF2-40B4-BE49-F238E27FC236}">
                <a16:creationId xmlns:a16="http://schemas.microsoft.com/office/drawing/2014/main" id="{69DF467A-1F05-019C-FBDD-6395E281B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85F34A0-D94D-0E5F-B6E1-2D6D6E3C0B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D4327-73C2-4AEB-BDB3-8CC897924119}" type="slidenum">
              <a:rPr lang="en-GB" smtClean="0"/>
              <a:t>‹#›</a:t>
            </a:fld>
            <a:endParaRPr lang="en-GB"/>
          </a:p>
        </p:txBody>
      </p:sp>
    </p:spTree>
    <p:extLst>
      <p:ext uri="{BB962C8B-B14F-4D97-AF65-F5344CB8AC3E}">
        <p14:creationId xmlns:p14="http://schemas.microsoft.com/office/powerpoint/2010/main" val="4065794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otherfood-devos.com/2015/07/" TargetMode="External"/><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1842-4892-E141-D52D-FEC9F7D20A10}"/>
              </a:ext>
            </a:extLst>
          </p:cNvPr>
          <p:cNvSpPr>
            <a:spLocks noGrp="1"/>
          </p:cNvSpPr>
          <p:nvPr>
            <p:ph type="ctrTitle"/>
          </p:nvPr>
        </p:nvSpPr>
        <p:spPr>
          <a:xfrm>
            <a:off x="1524000" y="1248587"/>
            <a:ext cx="9144000" cy="2387600"/>
          </a:xfrm>
        </p:spPr>
        <p:txBody>
          <a:bodyPr>
            <a:normAutofit/>
          </a:bodyPr>
          <a:lstStyle/>
          <a:p>
            <a:r>
              <a:rPr lang="en-US" sz="6400" b="1"/>
              <a:t>Catholic Life and Mission</a:t>
            </a:r>
            <a:endParaRPr lang="en-GB" sz="6400" b="1"/>
          </a:p>
        </p:txBody>
      </p:sp>
      <p:sp>
        <p:nvSpPr>
          <p:cNvPr id="3" name="Subtitle 2">
            <a:extLst>
              <a:ext uri="{FF2B5EF4-FFF2-40B4-BE49-F238E27FC236}">
                <a16:creationId xmlns:a16="http://schemas.microsoft.com/office/drawing/2014/main" id="{0754FD30-B856-0778-1372-FDC1015A0B69}"/>
              </a:ext>
            </a:extLst>
          </p:cNvPr>
          <p:cNvSpPr>
            <a:spLocks noGrp="1"/>
          </p:cNvSpPr>
          <p:nvPr>
            <p:ph type="subTitle" idx="1"/>
          </p:nvPr>
        </p:nvSpPr>
        <p:spPr>
          <a:xfrm>
            <a:off x="1524000" y="3820338"/>
            <a:ext cx="9144000" cy="1563686"/>
          </a:xfrm>
        </p:spPr>
        <p:txBody>
          <a:bodyPr>
            <a:normAutofit/>
          </a:bodyPr>
          <a:lstStyle/>
          <a:p>
            <a:r>
              <a:rPr lang="en-US" b="1"/>
              <a:t>Section 50 Part 1</a:t>
            </a:r>
          </a:p>
          <a:p>
            <a:r>
              <a:rPr lang="en-US" b="1"/>
              <a:t>CSED</a:t>
            </a:r>
            <a:endParaRPr lang="en-GB" b="1"/>
          </a:p>
        </p:txBody>
      </p:sp>
    </p:spTree>
    <p:extLst>
      <p:ext uri="{BB962C8B-B14F-4D97-AF65-F5344CB8AC3E}">
        <p14:creationId xmlns:p14="http://schemas.microsoft.com/office/powerpoint/2010/main" val="1730101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03855A-DBF8-E301-DB9D-D1EFEAEEF15E}"/>
              </a:ext>
            </a:extLst>
          </p:cNvPr>
          <p:cNvSpPr>
            <a:spLocks noGrp="1"/>
          </p:cNvSpPr>
          <p:nvPr>
            <p:ph type="title"/>
          </p:nvPr>
        </p:nvSpPr>
        <p:spPr/>
        <p:txBody>
          <a:bodyPr/>
          <a:lstStyle/>
          <a:p>
            <a:pPr algn="ctr"/>
            <a:r>
              <a:rPr lang="en-US" b="1" dirty="0">
                <a:solidFill>
                  <a:srgbClr val="FF0000"/>
                </a:solidFill>
              </a:rPr>
              <a:t>Pupils contribute to and benefit from the Catholic Life and Mission - Evidence (</a:t>
            </a:r>
            <a:r>
              <a:rPr lang="en-US" b="1" dirty="0" err="1">
                <a:solidFill>
                  <a:srgbClr val="FF0000"/>
                </a:solidFill>
              </a:rPr>
              <a:t>cont</a:t>
            </a:r>
            <a:r>
              <a:rPr lang="en-US" b="1" dirty="0">
                <a:solidFill>
                  <a:srgbClr val="FF0000"/>
                </a:solidFill>
              </a:rPr>
              <a:t>)</a:t>
            </a:r>
            <a:endParaRPr lang="en-GB" dirty="0"/>
          </a:p>
        </p:txBody>
      </p:sp>
      <p:sp>
        <p:nvSpPr>
          <p:cNvPr id="6" name="Content Placeholder 5">
            <a:extLst>
              <a:ext uri="{FF2B5EF4-FFF2-40B4-BE49-F238E27FC236}">
                <a16:creationId xmlns:a16="http://schemas.microsoft.com/office/drawing/2014/main" id="{A89B9473-D521-D3AC-E518-D0974C84FC11}"/>
              </a:ext>
            </a:extLst>
          </p:cNvPr>
          <p:cNvSpPr>
            <a:spLocks noGrp="1"/>
          </p:cNvSpPr>
          <p:nvPr>
            <p:ph sz="half" idx="1"/>
          </p:nvPr>
        </p:nvSpPr>
        <p:spPr/>
        <p:txBody>
          <a:bodyPr>
            <a:normAutofit lnSpcReduction="10000"/>
          </a:bodyPr>
          <a:lstStyle/>
          <a:p>
            <a:r>
              <a:rPr lang="en-US" dirty="0"/>
              <a:t>record of pupil involvement with acts of solidarity with the poorest and most vulnerable in the world, such as water saving, Fairtrade or recycling schemes </a:t>
            </a:r>
          </a:p>
          <a:p>
            <a:pPr marL="0" indent="0">
              <a:buNone/>
            </a:pPr>
            <a:r>
              <a:rPr lang="en-US" dirty="0"/>
              <a:t>• international links with other schools, particularly in developing countries</a:t>
            </a:r>
          </a:p>
          <a:p>
            <a:r>
              <a:rPr lang="en-US" dirty="0"/>
              <a:t>observations of pupils’ attitudes and </a:t>
            </a:r>
            <a:r>
              <a:rPr lang="en-US" dirty="0" err="1"/>
              <a:t>behaviour</a:t>
            </a:r>
            <a:r>
              <a:rPr lang="en-US" dirty="0"/>
              <a:t> in lessons and around school </a:t>
            </a:r>
          </a:p>
          <a:p>
            <a:pPr marL="0" indent="0">
              <a:buNone/>
            </a:pPr>
            <a:endParaRPr lang="en-US" dirty="0"/>
          </a:p>
          <a:p>
            <a:pPr marL="0" indent="0">
              <a:buNone/>
            </a:pPr>
            <a:endParaRPr lang="en-GB" dirty="0"/>
          </a:p>
        </p:txBody>
      </p:sp>
      <p:sp>
        <p:nvSpPr>
          <p:cNvPr id="7" name="Content Placeholder 6">
            <a:extLst>
              <a:ext uri="{FF2B5EF4-FFF2-40B4-BE49-F238E27FC236}">
                <a16:creationId xmlns:a16="http://schemas.microsoft.com/office/drawing/2014/main" id="{1991690E-F2B9-AC1D-6913-5C104FB383A3}"/>
              </a:ext>
            </a:extLst>
          </p:cNvPr>
          <p:cNvSpPr>
            <a:spLocks noGrp="1"/>
          </p:cNvSpPr>
          <p:nvPr>
            <p:ph sz="half" idx="2"/>
          </p:nvPr>
        </p:nvSpPr>
        <p:spPr/>
        <p:txBody>
          <a:bodyPr>
            <a:normAutofit lnSpcReduction="10000"/>
          </a:bodyPr>
          <a:lstStyle/>
          <a:p>
            <a:pPr marL="0" indent="0">
              <a:buNone/>
            </a:pPr>
            <a:r>
              <a:rPr lang="en-US" dirty="0"/>
              <a:t>• the views of pupils and parents/carers on the impact of the school’s Catholic life and mission on the wellbeing and character formation of pupils</a:t>
            </a:r>
            <a:endParaRPr lang="en-GB" dirty="0"/>
          </a:p>
          <a:p>
            <a:r>
              <a:rPr lang="en-US" dirty="0"/>
              <a:t>information on the school website and other social media </a:t>
            </a:r>
          </a:p>
          <a:p>
            <a:pPr marL="0" indent="0">
              <a:buNone/>
            </a:pPr>
            <a:r>
              <a:rPr lang="en-US" dirty="0"/>
              <a:t>• notice boards around school.</a:t>
            </a:r>
            <a:endParaRPr lang="en-GB" dirty="0"/>
          </a:p>
        </p:txBody>
      </p:sp>
    </p:spTree>
    <p:extLst>
      <p:ext uri="{BB962C8B-B14F-4D97-AF65-F5344CB8AC3E}">
        <p14:creationId xmlns:p14="http://schemas.microsoft.com/office/powerpoint/2010/main" val="3831812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BFA51A-847C-C3F1-F2A7-60ACDEC141D4}"/>
              </a:ext>
            </a:extLst>
          </p:cNvPr>
          <p:cNvSpPr>
            <a:spLocks noGrp="1"/>
          </p:cNvSpPr>
          <p:nvPr>
            <p:ph type="title"/>
          </p:nvPr>
        </p:nvSpPr>
        <p:spPr/>
        <p:txBody>
          <a:bodyPr/>
          <a:lstStyle/>
          <a:p>
            <a:pPr algn="ctr"/>
            <a:r>
              <a:rPr lang="en-US" b="1" dirty="0">
                <a:solidFill>
                  <a:srgbClr val="FF0000"/>
                </a:solidFill>
              </a:rPr>
              <a:t>2. Provision Criteria</a:t>
            </a:r>
            <a:br>
              <a:rPr lang="en-US" dirty="0"/>
            </a:br>
            <a:endParaRPr lang="en-GB" dirty="0"/>
          </a:p>
        </p:txBody>
      </p:sp>
      <p:sp>
        <p:nvSpPr>
          <p:cNvPr id="6" name="Content Placeholder 5">
            <a:extLst>
              <a:ext uri="{FF2B5EF4-FFF2-40B4-BE49-F238E27FC236}">
                <a16:creationId xmlns:a16="http://schemas.microsoft.com/office/drawing/2014/main" id="{59D60465-3619-DF4A-C171-A7ADFC4C86D6}"/>
              </a:ext>
            </a:extLst>
          </p:cNvPr>
          <p:cNvSpPr>
            <a:spLocks noGrp="1"/>
          </p:cNvSpPr>
          <p:nvPr>
            <p:ph sz="half" idx="1"/>
          </p:nvPr>
        </p:nvSpPr>
        <p:spPr/>
        <p:txBody>
          <a:bodyPr>
            <a:normAutofit lnSpcReduction="10000"/>
          </a:bodyPr>
          <a:lstStyle/>
          <a:p>
            <a:pPr marL="0" indent="0">
              <a:buNone/>
            </a:pPr>
            <a:r>
              <a:rPr lang="en-US" dirty="0"/>
              <a:t>• How well the school’s Catholic life and mission embody the educational mission of the Church or of the school’s particular charism </a:t>
            </a:r>
          </a:p>
          <a:p>
            <a:pPr marL="0" indent="0">
              <a:buNone/>
            </a:pPr>
            <a:r>
              <a:rPr lang="en-US" dirty="0"/>
              <a:t>• The extent to which staff embrace the Catholic life and mission of the school </a:t>
            </a:r>
          </a:p>
          <a:p>
            <a:pPr marL="0" indent="0">
              <a:buNone/>
            </a:pPr>
            <a:r>
              <a:rPr lang="en-US" dirty="0"/>
              <a:t>• The strength of the school community in supporting every one of its members</a:t>
            </a:r>
          </a:p>
        </p:txBody>
      </p:sp>
      <p:sp>
        <p:nvSpPr>
          <p:cNvPr id="7" name="Content Placeholder 6">
            <a:extLst>
              <a:ext uri="{FF2B5EF4-FFF2-40B4-BE49-F238E27FC236}">
                <a16:creationId xmlns:a16="http://schemas.microsoft.com/office/drawing/2014/main" id="{C0E81273-55E6-2E2E-7AC1-A7F7B8E4C563}"/>
              </a:ext>
            </a:extLst>
          </p:cNvPr>
          <p:cNvSpPr>
            <a:spLocks noGrp="1"/>
          </p:cNvSpPr>
          <p:nvPr>
            <p:ph sz="half" idx="2"/>
          </p:nvPr>
        </p:nvSpPr>
        <p:spPr/>
        <p:txBody>
          <a:bodyPr>
            <a:normAutofit lnSpcReduction="10000"/>
          </a:bodyPr>
          <a:lstStyle/>
          <a:p>
            <a:pPr marL="0" indent="0">
              <a:buNone/>
            </a:pPr>
            <a:r>
              <a:rPr lang="en-US" dirty="0"/>
              <a:t> • The extent to which the school provides for those from other faith and belief traditions </a:t>
            </a:r>
          </a:p>
          <a:p>
            <a:pPr marL="0" indent="0">
              <a:buNone/>
            </a:pPr>
            <a:r>
              <a:rPr lang="en-US" dirty="0"/>
              <a:t>• The extent to which staff bear witness to the Catholic life and mission of the school</a:t>
            </a:r>
            <a:endParaRPr lang="en-GB" dirty="0"/>
          </a:p>
          <a:p>
            <a:endParaRPr lang="en-GB" dirty="0"/>
          </a:p>
        </p:txBody>
      </p:sp>
    </p:spTree>
    <p:extLst>
      <p:ext uri="{BB962C8B-B14F-4D97-AF65-F5344CB8AC3E}">
        <p14:creationId xmlns:p14="http://schemas.microsoft.com/office/powerpoint/2010/main" val="321953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39462D-8C4D-D334-73E8-4CBB04D52961}"/>
              </a:ext>
            </a:extLst>
          </p:cNvPr>
          <p:cNvSpPr>
            <a:spLocks noGrp="1"/>
          </p:cNvSpPr>
          <p:nvPr>
            <p:ph type="title"/>
          </p:nvPr>
        </p:nvSpPr>
        <p:spPr/>
        <p:txBody>
          <a:bodyPr/>
          <a:lstStyle/>
          <a:p>
            <a:pPr algn="ctr"/>
            <a:r>
              <a:rPr lang="en-US" b="1" dirty="0">
                <a:solidFill>
                  <a:srgbClr val="FF0000"/>
                </a:solidFill>
              </a:rPr>
              <a:t>2. Provision Criteria (</a:t>
            </a:r>
            <a:r>
              <a:rPr lang="en-US" b="1" dirty="0" err="1">
                <a:solidFill>
                  <a:srgbClr val="FF0000"/>
                </a:solidFill>
              </a:rPr>
              <a:t>cont</a:t>
            </a:r>
            <a:r>
              <a:rPr lang="en-US" b="1" dirty="0">
                <a:solidFill>
                  <a:srgbClr val="FF0000"/>
                </a:solidFill>
              </a:rPr>
              <a:t>)</a:t>
            </a:r>
            <a:endParaRPr lang="en-GB" dirty="0"/>
          </a:p>
        </p:txBody>
      </p:sp>
      <p:sp>
        <p:nvSpPr>
          <p:cNvPr id="6" name="Content Placeholder 5">
            <a:extLst>
              <a:ext uri="{FF2B5EF4-FFF2-40B4-BE49-F238E27FC236}">
                <a16:creationId xmlns:a16="http://schemas.microsoft.com/office/drawing/2014/main" id="{D2D0783F-0977-D685-2328-B752FB36AF28}"/>
              </a:ext>
            </a:extLst>
          </p:cNvPr>
          <p:cNvSpPr>
            <a:spLocks noGrp="1"/>
          </p:cNvSpPr>
          <p:nvPr>
            <p:ph sz="half" idx="1"/>
          </p:nvPr>
        </p:nvSpPr>
        <p:spPr/>
        <p:txBody>
          <a:bodyPr>
            <a:normAutofit/>
          </a:bodyPr>
          <a:lstStyle/>
          <a:p>
            <a:r>
              <a:rPr lang="en-US" dirty="0"/>
              <a:t>The quality of the pastoral care provided for pupils </a:t>
            </a:r>
          </a:p>
          <a:p>
            <a:pPr marL="0" indent="0">
              <a:buNone/>
            </a:pPr>
            <a:r>
              <a:rPr lang="en-US" dirty="0"/>
              <a:t>• How well the school environment witnesses to its identity, mission, and charism </a:t>
            </a:r>
          </a:p>
          <a:p>
            <a:pPr marL="0" indent="0">
              <a:buNone/>
            </a:pPr>
            <a:r>
              <a:rPr lang="en-US" dirty="0"/>
              <a:t>• The centrality of chaplaincy to the life and mission of the school and the quality of the provision for spiritual and moral development of pupils and staff</a:t>
            </a:r>
            <a:endParaRPr lang="en-GB" dirty="0"/>
          </a:p>
          <a:p>
            <a:endParaRPr lang="en-GB" dirty="0"/>
          </a:p>
        </p:txBody>
      </p:sp>
      <p:sp>
        <p:nvSpPr>
          <p:cNvPr id="7" name="Content Placeholder 6">
            <a:extLst>
              <a:ext uri="{FF2B5EF4-FFF2-40B4-BE49-F238E27FC236}">
                <a16:creationId xmlns:a16="http://schemas.microsoft.com/office/drawing/2014/main" id="{625797F5-DC70-43AE-15A0-6C461540E4AB}"/>
              </a:ext>
            </a:extLst>
          </p:cNvPr>
          <p:cNvSpPr>
            <a:spLocks noGrp="1"/>
          </p:cNvSpPr>
          <p:nvPr>
            <p:ph sz="half" idx="2"/>
          </p:nvPr>
        </p:nvSpPr>
        <p:spPr/>
        <p:txBody>
          <a:bodyPr>
            <a:normAutofit/>
          </a:bodyPr>
          <a:lstStyle/>
          <a:p>
            <a:pPr marL="0" indent="0">
              <a:buNone/>
            </a:pPr>
            <a:r>
              <a:rPr lang="en-US" dirty="0"/>
              <a:t>• How well planned the curriculum is for Relationships Education; Relationships and Sex Education; and Health Education, hereafter referred to as R(S)HE, and the extent to which it is rooted in the teaching of the Church.</a:t>
            </a:r>
            <a:endParaRPr lang="en-GB" dirty="0"/>
          </a:p>
        </p:txBody>
      </p:sp>
    </p:spTree>
    <p:extLst>
      <p:ext uri="{BB962C8B-B14F-4D97-AF65-F5344CB8AC3E}">
        <p14:creationId xmlns:p14="http://schemas.microsoft.com/office/powerpoint/2010/main" val="2988867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8D0E-E8F7-891D-F27F-0330876FA0E5}"/>
              </a:ext>
            </a:extLst>
          </p:cNvPr>
          <p:cNvSpPr>
            <a:spLocks noGrp="1"/>
          </p:cNvSpPr>
          <p:nvPr>
            <p:ph type="title"/>
          </p:nvPr>
        </p:nvSpPr>
        <p:spPr/>
        <p:txBody>
          <a:bodyPr/>
          <a:lstStyle/>
          <a:p>
            <a:pPr algn="ctr"/>
            <a:r>
              <a:rPr lang="en-US" b="1" dirty="0">
                <a:solidFill>
                  <a:srgbClr val="FF0000"/>
                </a:solidFill>
              </a:rPr>
              <a:t>Provision - Evidence</a:t>
            </a:r>
            <a:endParaRPr lang="en-GB" dirty="0"/>
          </a:p>
        </p:txBody>
      </p:sp>
      <p:sp>
        <p:nvSpPr>
          <p:cNvPr id="3" name="Content Placeholder 2">
            <a:extLst>
              <a:ext uri="{FF2B5EF4-FFF2-40B4-BE49-F238E27FC236}">
                <a16:creationId xmlns:a16="http://schemas.microsoft.com/office/drawing/2014/main" id="{B09C1996-9371-B670-A564-6EF09F80356F}"/>
              </a:ext>
            </a:extLst>
          </p:cNvPr>
          <p:cNvSpPr>
            <a:spLocks noGrp="1"/>
          </p:cNvSpPr>
          <p:nvPr>
            <p:ph idx="1"/>
          </p:nvPr>
        </p:nvSpPr>
        <p:spPr/>
        <p:txBody>
          <a:bodyPr/>
          <a:lstStyle/>
          <a:p>
            <a:pPr marL="0" indent="0">
              <a:buNone/>
            </a:pPr>
            <a:r>
              <a:rPr lang="en-US" dirty="0"/>
              <a:t>• The quality of the pastoral care provided for pupils</a:t>
            </a:r>
          </a:p>
          <a:p>
            <a:pPr marL="0" indent="0">
              <a:buNone/>
            </a:pPr>
            <a:r>
              <a:rPr lang="en-US" dirty="0"/>
              <a:t>• How well the school environment witnesses to its identity, mission, and charism </a:t>
            </a:r>
          </a:p>
          <a:p>
            <a:pPr marL="0" indent="0">
              <a:buNone/>
            </a:pPr>
            <a:r>
              <a:rPr lang="en-US" dirty="0"/>
              <a:t>• The centrality of chaplaincy to the life and mission of the school and the quality of the provision for spiritual and moral development of pupils and staff </a:t>
            </a:r>
          </a:p>
          <a:p>
            <a:pPr marL="0" indent="0">
              <a:buNone/>
            </a:pPr>
            <a:r>
              <a:rPr lang="en-US" dirty="0"/>
              <a:t>• How well planned the curriculum is for Relationships Education; Relationships and Sex Education; and Health Education, hereafter referred to as R(S)HE, and the extent to which it is rooted in the teaching of the Church.</a:t>
            </a:r>
            <a:endParaRPr lang="en-GB" dirty="0"/>
          </a:p>
        </p:txBody>
      </p:sp>
    </p:spTree>
    <p:extLst>
      <p:ext uri="{BB962C8B-B14F-4D97-AF65-F5344CB8AC3E}">
        <p14:creationId xmlns:p14="http://schemas.microsoft.com/office/powerpoint/2010/main" val="3700567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21D5800-D183-1D78-5631-ACD20611AB58}"/>
              </a:ext>
            </a:extLst>
          </p:cNvPr>
          <p:cNvSpPr>
            <a:spLocks noGrp="1"/>
          </p:cNvSpPr>
          <p:nvPr>
            <p:ph type="title"/>
          </p:nvPr>
        </p:nvSpPr>
        <p:spPr/>
        <p:txBody>
          <a:bodyPr/>
          <a:lstStyle/>
          <a:p>
            <a:pPr algn="ctr"/>
            <a:r>
              <a:rPr lang="en-US" b="1" dirty="0">
                <a:solidFill>
                  <a:srgbClr val="FF0000"/>
                </a:solidFill>
              </a:rPr>
              <a:t>Possible Evidence</a:t>
            </a:r>
            <a:endParaRPr lang="en-GB" b="1" dirty="0">
              <a:solidFill>
                <a:srgbClr val="FF0000"/>
              </a:solidFill>
            </a:endParaRPr>
          </a:p>
        </p:txBody>
      </p:sp>
      <p:sp>
        <p:nvSpPr>
          <p:cNvPr id="5" name="Content Placeholder 4">
            <a:extLst>
              <a:ext uri="{FF2B5EF4-FFF2-40B4-BE49-F238E27FC236}">
                <a16:creationId xmlns:a16="http://schemas.microsoft.com/office/drawing/2014/main" id="{E1C65937-455A-88EA-CEA0-8BA5F90490FD}"/>
              </a:ext>
            </a:extLst>
          </p:cNvPr>
          <p:cNvSpPr>
            <a:spLocks noGrp="1"/>
          </p:cNvSpPr>
          <p:nvPr>
            <p:ph idx="1"/>
          </p:nvPr>
        </p:nvSpPr>
        <p:spPr>
          <a:xfrm>
            <a:off x="838200" y="1551708"/>
            <a:ext cx="10515600" cy="4849091"/>
          </a:xfrm>
        </p:spPr>
        <p:txBody>
          <a:bodyPr>
            <a:normAutofit lnSpcReduction="10000"/>
          </a:bodyPr>
          <a:lstStyle/>
          <a:p>
            <a:r>
              <a:rPr lang="en-US" dirty="0"/>
              <a:t>the school’s mission statement </a:t>
            </a:r>
          </a:p>
          <a:p>
            <a:pPr marL="0" indent="0">
              <a:buNone/>
            </a:pPr>
            <a:r>
              <a:rPr lang="en-US" dirty="0"/>
              <a:t>• conversations and interviews with staff and school leaders </a:t>
            </a:r>
          </a:p>
          <a:p>
            <a:pPr marL="0" indent="0">
              <a:buNone/>
            </a:pPr>
            <a:r>
              <a:rPr lang="en-US" dirty="0"/>
              <a:t>• the physical environment of the school, the presence and visibility of artefacts and other physical signs of the school’s Catholic character </a:t>
            </a:r>
          </a:p>
          <a:p>
            <a:pPr marL="0" indent="0">
              <a:buNone/>
            </a:pPr>
            <a:r>
              <a:rPr lang="en-US" dirty="0"/>
              <a:t>• conversations and interviews with those involved with the provision of chaplaincy in school </a:t>
            </a:r>
          </a:p>
          <a:p>
            <a:pPr marL="0" indent="0">
              <a:buNone/>
            </a:pPr>
            <a:r>
              <a:rPr lang="en-US" dirty="0"/>
              <a:t>• school policies relating to the pastoral care of pupils, such as the behavior management policy, the bullying policy and the school’s curricula for R(S)HE </a:t>
            </a:r>
          </a:p>
          <a:p>
            <a:pPr marL="0" indent="0">
              <a:buNone/>
            </a:pPr>
            <a:r>
              <a:rPr lang="en-US" dirty="0"/>
              <a:t>• the record of school staff development opportunities both historical and planned</a:t>
            </a:r>
            <a:endParaRPr lang="en-GB" dirty="0"/>
          </a:p>
        </p:txBody>
      </p:sp>
    </p:spTree>
    <p:extLst>
      <p:ext uri="{BB962C8B-B14F-4D97-AF65-F5344CB8AC3E}">
        <p14:creationId xmlns:p14="http://schemas.microsoft.com/office/powerpoint/2010/main" val="775591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96CC8-CEA5-7751-31B4-E98A2B44BB98}"/>
              </a:ext>
            </a:extLst>
          </p:cNvPr>
          <p:cNvSpPr>
            <a:spLocks noGrp="1"/>
          </p:cNvSpPr>
          <p:nvPr>
            <p:ph type="title"/>
          </p:nvPr>
        </p:nvSpPr>
        <p:spPr/>
        <p:txBody>
          <a:bodyPr/>
          <a:lstStyle/>
          <a:p>
            <a:pPr algn="ctr"/>
            <a:r>
              <a:rPr lang="en-US" b="1" dirty="0">
                <a:solidFill>
                  <a:srgbClr val="FF0000"/>
                </a:solidFill>
              </a:rPr>
              <a:t>Possible Evidence</a:t>
            </a:r>
            <a:endParaRPr lang="en-GB" dirty="0"/>
          </a:p>
        </p:txBody>
      </p:sp>
      <p:sp>
        <p:nvSpPr>
          <p:cNvPr id="3" name="Content Placeholder 2">
            <a:extLst>
              <a:ext uri="{FF2B5EF4-FFF2-40B4-BE49-F238E27FC236}">
                <a16:creationId xmlns:a16="http://schemas.microsoft.com/office/drawing/2014/main" id="{EFDFF69A-96F1-115C-723C-146770418145}"/>
              </a:ext>
            </a:extLst>
          </p:cNvPr>
          <p:cNvSpPr>
            <a:spLocks noGrp="1"/>
          </p:cNvSpPr>
          <p:nvPr>
            <p:ph idx="1"/>
          </p:nvPr>
        </p:nvSpPr>
        <p:spPr/>
        <p:txBody>
          <a:bodyPr>
            <a:normAutofit lnSpcReduction="10000"/>
          </a:bodyPr>
          <a:lstStyle/>
          <a:p>
            <a:pPr marL="0" indent="0">
              <a:buNone/>
            </a:pPr>
            <a:r>
              <a:rPr lang="en-US" dirty="0"/>
              <a:t>• records of staff involvement in activities that contribute to the life and mission of the school, such as choirs, prayer groups, Bible studies, school chaplaincy, the Growing in Faith Together 31 (GIFT) </a:t>
            </a:r>
            <a:r>
              <a:rPr lang="en-US" dirty="0" err="1"/>
              <a:t>programme</a:t>
            </a:r>
            <a:r>
              <a:rPr lang="en-US" dirty="0"/>
              <a:t>, Rainbows Bereavement GB, social justice groups, Eco groups and young leadership groups </a:t>
            </a:r>
          </a:p>
          <a:p>
            <a:pPr marL="0" indent="0">
              <a:buNone/>
            </a:pPr>
            <a:r>
              <a:rPr lang="en-US" dirty="0"/>
              <a:t>• records and plans the school has for the spiritual and moral development of the whole community, such as retreats, pilgrimages, and days of recollection for pupils and staff </a:t>
            </a:r>
          </a:p>
          <a:p>
            <a:pPr marL="0" indent="0">
              <a:buNone/>
            </a:pPr>
            <a:r>
              <a:rPr lang="en-US" dirty="0"/>
              <a:t>• evidence of school supporting local projects to support the </a:t>
            </a:r>
            <a:r>
              <a:rPr lang="en-US" dirty="0" err="1"/>
              <a:t>marginalised</a:t>
            </a:r>
            <a:r>
              <a:rPr lang="en-US" dirty="0"/>
              <a:t> and vulnerable, e.g. supporting refugee families locally, free school meal campaigns </a:t>
            </a:r>
            <a:endParaRPr lang="en-GB" dirty="0"/>
          </a:p>
        </p:txBody>
      </p:sp>
    </p:spTree>
    <p:extLst>
      <p:ext uri="{BB962C8B-B14F-4D97-AF65-F5344CB8AC3E}">
        <p14:creationId xmlns:p14="http://schemas.microsoft.com/office/powerpoint/2010/main" val="1990883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48690-81E5-D889-EEC7-B52A202180D2}"/>
              </a:ext>
            </a:extLst>
          </p:cNvPr>
          <p:cNvSpPr>
            <a:spLocks noGrp="1"/>
          </p:cNvSpPr>
          <p:nvPr>
            <p:ph type="title"/>
          </p:nvPr>
        </p:nvSpPr>
        <p:spPr/>
        <p:txBody>
          <a:bodyPr/>
          <a:lstStyle/>
          <a:p>
            <a:pPr algn="ctr"/>
            <a:r>
              <a:rPr lang="en-US" b="1" dirty="0">
                <a:solidFill>
                  <a:srgbClr val="FF0000"/>
                </a:solidFill>
              </a:rPr>
              <a:t>Possible Evidence</a:t>
            </a:r>
            <a:endParaRPr lang="en-GB" dirty="0"/>
          </a:p>
        </p:txBody>
      </p:sp>
      <p:sp>
        <p:nvSpPr>
          <p:cNvPr id="3" name="Content Placeholder 2">
            <a:extLst>
              <a:ext uri="{FF2B5EF4-FFF2-40B4-BE49-F238E27FC236}">
                <a16:creationId xmlns:a16="http://schemas.microsoft.com/office/drawing/2014/main" id="{FE250AAD-B7B3-C48F-E35D-F5A5ABB17049}"/>
              </a:ext>
            </a:extLst>
          </p:cNvPr>
          <p:cNvSpPr>
            <a:spLocks noGrp="1"/>
          </p:cNvSpPr>
          <p:nvPr>
            <p:ph idx="1"/>
          </p:nvPr>
        </p:nvSpPr>
        <p:spPr/>
        <p:txBody>
          <a:bodyPr/>
          <a:lstStyle/>
          <a:p>
            <a:r>
              <a:rPr lang="en-US" dirty="0"/>
              <a:t>evidence of school commitment to the environment and care for our common home, e.g. wildlife gardens or </a:t>
            </a:r>
            <a:r>
              <a:rPr lang="en-US" dirty="0" err="1"/>
              <a:t>Laudato</a:t>
            </a:r>
            <a:r>
              <a:rPr lang="en-US" dirty="0"/>
              <a:t> Si’ prayer gardens </a:t>
            </a:r>
          </a:p>
          <a:p>
            <a:pPr marL="0" indent="0">
              <a:buNone/>
            </a:pPr>
            <a:r>
              <a:rPr lang="en-US" dirty="0"/>
              <a:t>• records or plans relating to working together on joint global learning projects or charitable activities and campaigns with other schools within a multi academy trust or other partnership </a:t>
            </a:r>
          </a:p>
          <a:p>
            <a:pPr marL="0" indent="0">
              <a:buNone/>
            </a:pPr>
            <a:r>
              <a:rPr lang="en-US" dirty="0"/>
              <a:t>• pupil and staff questionnaires recording the quality and impact of the spiritual and moral development opportunities provided by the school</a:t>
            </a:r>
          </a:p>
          <a:p>
            <a:pPr marL="0" indent="0">
              <a:buNone/>
            </a:pPr>
            <a:r>
              <a:rPr lang="en-US" dirty="0"/>
              <a:t> • meeting agenda and minutes.</a:t>
            </a:r>
            <a:endParaRPr lang="en-GB" dirty="0"/>
          </a:p>
        </p:txBody>
      </p:sp>
    </p:spTree>
    <p:extLst>
      <p:ext uri="{BB962C8B-B14F-4D97-AF65-F5344CB8AC3E}">
        <p14:creationId xmlns:p14="http://schemas.microsoft.com/office/powerpoint/2010/main" val="1714057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8AC935-EFB8-C5CB-CD07-D7E2083F0C01}"/>
              </a:ext>
            </a:extLst>
          </p:cNvPr>
          <p:cNvSpPr>
            <a:spLocks noGrp="1"/>
          </p:cNvSpPr>
          <p:nvPr>
            <p:ph type="title"/>
          </p:nvPr>
        </p:nvSpPr>
        <p:spPr/>
        <p:txBody>
          <a:bodyPr/>
          <a:lstStyle/>
          <a:p>
            <a:pPr algn="ctr"/>
            <a:r>
              <a:rPr lang="en-US" b="1" dirty="0">
                <a:solidFill>
                  <a:srgbClr val="FF0000"/>
                </a:solidFill>
              </a:rPr>
              <a:t>Leaders and Governors promote, monitor and evaluate provision for CLM - Criteria</a:t>
            </a:r>
            <a:endParaRPr lang="en-GB" dirty="0"/>
          </a:p>
        </p:txBody>
      </p:sp>
      <p:sp>
        <p:nvSpPr>
          <p:cNvPr id="5" name="Content Placeholder 4">
            <a:extLst>
              <a:ext uri="{FF2B5EF4-FFF2-40B4-BE49-F238E27FC236}">
                <a16:creationId xmlns:a16="http://schemas.microsoft.com/office/drawing/2014/main" id="{9B5266D7-3844-7597-30E1-9AC8CDC86838}"/>
              </a:ext>
            </a:extLst>
          </p:cNvPr>
          <p:cNvSpPr>
            <a:spLocks noGrp="1"/>
          </p:cNvSpPr>
          <p:nvPr>
            <p:ph sz="half" idx="1"/>
          </p:nvPr>
        </p:nvSpPr>
        <p:spPr>
          <a:xfrm>
            <a:off x="838200" y="1825624"/>
            <a:ext cx="5181600" cy="5032376"/>
          </a:xfrm>
        </p:spPr>
        <p:txBody>
          <a:bodyPr>
            <a:normAutofit fontScale="92500" lnSpcReduction="10000"/>
          </a:bodyPr>
          <a:lstStyle/>
          <a:p>
            <a:pPr marL="0" indent="0">
              <a:buNone/>
            </a:pPr>
            <a:r>
              <a:rPr lang="en-US" dirty="0"/>
              <a:t>• </a:t>
            </a:r>
            <a:r>
              <a:rPr lang="en-US" sz="3000" dirty="0"/>
              <a:t>The commitment of leaders and governors to the Catholic life and mission of the school </a:t>
            </a:r>
          </a:p>
          <a:p>
            <a:pPr marL="0" indent="0">
              <a:buNone/>
            </a:pPr>
            <a:r>
              <a:rPr lang="en-US" sz="3000" dirty="0"/>
              <a:t>• The extent of their engagement with the diocese </a:t>
            </a:r>
          </a:p>
          <a:p>
            <a:pPr marL="0" indent="0">
              <a:buNone/>
            </a:pPr>
            <a:r>
              <a:rPr lang="en-US" sz="3000" dirty="0"/>
              <a:t>• The extent to which the school puts itself at the service of the local Church </a:t>
            </a:r>
          </a:p>
          <a:p>
            <a:pPr marL="0" indent="0">
              <a:buNone/>
            </a:pPr>
            <a:r>
              <a:rPr lang="en-US" sz="3000" dirty="0"/>
              <a:t>• The extent to which school leaders and governors acknowledge parents as the first educators of their children and support them in that vocation</a:t>
            </a:r>
            <a:endParaRPr lang="en-GB" sz="3000" dirty="0"/>
          </a:p>
        </p:txBody>
      </p:sp>
      <p:sp>
        <p:nvSpPr>
          <p:cNvPr id="6" name="Content Placeholder 5">
            <a:extLst>
              <a:ext uri="{FF2B5EF4-FFF2-40B4-BE49-F238E27FC236}">
                <a16:creationId xmlns:a16="http://schemas.microsoft.com/office/drawing/2014/main" id="{AF7DF985-1036-ADFE-1183-DC887DA708D9}"/>
              </a:ext>
            </a:extLst>
          </p:cNvPr>
          <p:cNvSpPr>
            <a:spLocks noGrp="1"/>
          </p:cNvSpPr>
          <p:nvPr>
            <p:ph sz="half" idx="2"/>
          </p:nvPr>
        </p:nvSpPr>
        <p:spPr/>
        <p:txBody>
          <a:bodyPr>
            <a:normAutofit fontScale="92500" lnSpcReduction="10000"/>
          </a:bodyPr>
          <a:lstStyle/>
          <a:p>
            <a:pPr marL="0" indent="0">
              <a:buNone/>
            </a:pPr>
            <a:r>
              <a:rPr lang="en-US" dirty="0"/>
              <a:t>• The commitment of leaders and governors to Catholic Social Teaching</a:t>
            </a:r>
          </a:p>
          <a:p>
            <a:pPr marL="0" indent="0">
              <a:buNone/>
            </a:pPr>
            <a:r>
              <a:rPr lang="en-US" dirty="0"/>
              <a:t> • The extent to which leaders and governors demonstrate respect for the rights and dignity of employees</a:t>
            </a:r>
          </a:p>
          <a:p>
            <a:pPr marL="0" indent="0">
              <a:buNone/>
            </a:pPr>
            <a:r>
              <a:rPr lang="en-US" dirty="0"/>
              <a:t> • The extent to which the whole school curriculum reflects a Catholic worldview</a:t>
            </a:r>
            <a:endParaRPr lang="en-GB" dirty="0"/>
          </a:p>
        </p:txBody>
      </p:sp>
    </p:spTree>
    <p:extLst>
      <p:ext uri="{BB962C8B-B14F-4D97-AF65-F5344CB8AC3E}">
        <p14:creationId xmlns:p14="http://schemas.microsoft.com/office/powerpoint/2010/main" val="2432220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0523D6AA-56A5-2E9E-A080-2FD2A4790CC1}"/>
              </a:ext>
            </a:extLst>
          </p:cNvPr>
          <p:cNvSpPr>
            <a:spLocks noGrp="1"/>
          </p:cNvSpPr>
          <p:nvPr>
            <p:ph type="title"/>
          </p:nvPr>
        </p:nvSpPr>
        <p:spPr/>
        <p:txBody>
          <a:bodyPr/>
          <a:lstStyle/>
          <a:p>
            <a:pPr algn="ctr"/>
            <a:r>
              <a:rPr lang="en-US" b="1" dirty="0">
                <a:solidFill>
                  <a:srgbClr val="FF0000"/>
                </a:solidFill>
              </a:rPr>
              <a:t>Leaders and Governors promote, monitor and evaluate provision for CLM - Criteria</a:t>
            </a:r>
            <a:endParaRPr lang="en-GB" b="1" dirty="0">
              <a:solidFill>
                <a:srgbClr val="FF0000"/>
              </a:solidFill>
            </a:endParaRPr>
          </a:p>
        </p:txBody>
      </p:sp>
      <p:sp>
        <p:nvSpPr>
          <p:cNvPr id="11" name="Content Placeholder 10">
            <a:extLst>
              <a:ext uri="{FF2B5EF4-FFF2-40B4-BE49-F238E27FC236}">
                <a16:creationId xmlns:a16="http://schemas.microsoft.com/office/drawing/2014/main" id="{BB2DA62F-63CE-8674-3507-4C4AC63A81B1}"/>
              </a:ext>
            </a:extLst>
          </p:cNvPr>
          <p:cNvSpPr>
            <a:spLocks noGrp="1"/>
          </p:cNvSpPr>
          <p:nvPr>
            <p:ph sz="half" idx="1"/>
          </p:nvPr>
        </p:nvSpPr>
        <p:spPr/>
        <p:txBody>
          <a:bodyPr>
            <a:normAutofit lnSpcReduction="10000"/>
          </a:bodyPr>
          <a:lstStyle/>
          <a:p>
            <a:pPr marL="0" indent="0">
              <a:buNone/>
            </a:pPr>
            <a:r>
              <a:rPr lang="en-US" dirty="0"/>
              <a:t>• The commitment of governors to the Catholic life and mission of the school and their effectiveness as guardians of the Catholic life and mission of the school </a:t>
            </a:r>
          </a:p>
          <a:p>
            <a:pPr marL="0" indent="0">
              <a:buNone/>
            </a:pPr>
            <a:r>
              <a:rPr lang="en-US" dirty="0"/>
              <a:t>• The quality and effectiveness of the self-evaluation processes of the school</a:t>
            </a:r>
            <a:endParaRPr lang="en-GB" dirty="0"/>
          </a:p>
        </p:txBody>
      </p:sp>
      <p:sp>
        <p:nvSpPr>
          <p:cNvPr id="12" name="Content Placeholder 11">
            <a:extLst>
              <a:ext uri="{FF2B5EF4-FFF2-40B4-BE49-F238E27FC236}">
                <a16:creationId xmlns:a16="http://schemas.microsoft.com/office/drawing/2014/main" id="{93AAB403-1663-5352-9941-5C27B7694905}"/>
              </a:ext>
            </a:extLst>
          </p:cNvPr>
          <p:cNvSpPr>
            <a:spLocks noGrp="1"/>
          </p:cNvSpPr>
          <p:nvPr>
            <p:ph sz="half" idx="2"/>
          </p:nvPr>
        </p:nvSpPr>
        <p:spPr/>
        <p:txBody>
          <a:bodyPr>
            <a:normAutofit lnSpcReduction="10000"/>
          </a:bodyPr>
          <a:lstStyle/>
          <a:p>
            <a:pPr marL="0" indent="0">
              <a:buNone/>
            </a:pPr>
            <a:r>
              <a:rPr lang="en-US" dirty="0"/>
              <a:t>• The extent to which pupil voice is included in self-evaluation processes </a:t>
            </a:r>
          </a:p>
          <a:p>
            <a:pPr marL="0" indent="0">
              <a:buNone/>
            </a:pPr>
            <a:r>
              <a:rPr lang="en-US" dirty="0"/>
              <a:t>• The frequency and quality of professional development opportunities devoted to the Catholic life and mission of the school </a:t>
            </a:r>
          </a:p>
          <a:p>
            <a:pPr marL="0" indent="0">
              <a:buNone/>
            </a:pPr>
            <a:r>
              <a:rPr lang="en-US" dirty="0"/>
              <a:t>• The effectiveness of induction of new staff into the Catholic life and mission of the school</a:t>
            </a:r>
            <a:endParaRPr lang="en-GB" dirty="0"/>
          </a:p>
        </p:txBody>
      </p:sp>
    </p:spTree>
    <p:extLst>
      <p:ext uri="{BB962C8B-B14F-4D97-AF65-F5344CB8AC3E}">
        <p14:creationId xmlns:p14="http://schemas.microsoft.com/office/powerpoint/2010/main" val="1592191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488A1-0BB3-865D-4E83-DC3CBC38C9F9}"/>
              </a:ext>
            </a:extLst>
          </p:cNvPr>
          <p:cNvSpPr>
            <a:spLocks noGrp="1"/>
          </p:cNvSpPr>
          <p:nvPr>
            <p:ph type="title"/>
          </p:nvPr>
        </p:nvSpPr>
        <p:spPr/>
        <p:txBody>
          <a:bodyPr/>
          <a:lstStyle/>
          <a:p>
            <a:pPr algn="ctr"/>
            <a:r>
              <a:rPr lang="en-US" b="1" dirty="0">
                <a:solidFill>
                  <a:srgbClr val="FF0000"/>
                </a:solidFill>
              </a:rPr>
              <a:t>Leaders and Governors promote, monitor and evaluate provision for CLM - Evidence</a:t>
            </a:r>
            <a:endParaRPr lang="en-GB" dirty="0"/>
          </a:p>
        </p:txBody>
      </p:sp>
      <p:sp>
        <p:nvSpPr>
          <p:cNvPr id="3" name="Content Placeholder 2">
            <a:extLst>
              <a:ext uri="{FF2B5EF4-FFF2-40B4-BE49-F238E27FC236}">
                <a16:creationId xmlns:a16="http://schemas.microsoft.com/office/drawing/2014/main" id="{27B14CF9-B8D8-9109-A6FA-7A6A4BE78F01}"/>
              </a:ext>
            </a:extLst>
          </p:cNvPr>
          <p:cNvSpPr>
            <a:spLocks noGrp="1"/>
          </p:cNvSpPr>
          <p:nvPr>
            <p:ph sz="half" idx="1"/>
          </p:nvPr>
        </p:nvSpPr>
        <p:spPr/>
        <p:txBody>
          <a:bodyPr>
            <a:noAutofit/>
          </a:bodyPr>
          <a:lstStyle/>
          <a:p>
            <a:r>
              <a:rPr lang="en-US" dirty="0"/>
              <a:t>conversations and interviews with staff and school leaders </a:t>
            </a:r>
          </a:p>
          <a:p>
            <a:pPr marL="0" indent="0">
              <a:buNone/>
            </a:pPr>
            <a:r>
              <a:rPr lang="en-US" dirty="0"/>
              <a:t>• records of leader and governor participation in local or national formation </a:t>
            </a:r>
            <a:r>
              <a:rPr lang="en-US" dirty="0" err="1"/>
              <a:t>programmes</a:t>
            </a:r>
            <a:r>
              <a:rPr lang="en-US" dirty="0"/>
              <a:t> that focus on their spiritual and professional formation as guardians of the Catholic life and mission of the school </a:t>
            </a:r>
          </a:p>
          <a:p>
            <a:pPr marL="0" indent="0">
              <a:buNone/>
            </a:pPr>
            <a:r>
              <a:rPr lang="en-US" dirty="0"/>
              <a:t>• conversations and interviews with parents/carers, local clergy and diocesan officers</a:t>
            </a:r>
            <a:endParaRPr lang="en-GB" dirty="0"/>
          </a:p>
        </p:txBody>
      </p:sp>
      <p:sp>
        <p:nvSpPr>
          <p:cNvPr id="4" name="Content Placeholder 3">
            <a:extLst>
              <a:ext uri="{FF2B5EF4-FFF2-40B4-BE49-F238E27FC236}">
                <a16:creationId xmlns:a16="http://schemas.microsoft.com/office/drawing/2014/main" id="{7FC4B5CA-9B08-CF28-84B1-60F71D506673}"/>
              </a:ext>
            </a:extLst>
          </p:cNvPr>
          <p:cNvSpPr>
            <a:spLocks noGrp="1"/>
          </p:cNvSpPr>
          <p:nvPr>
            <p:ph sz="half" idx="2"/>
          </p:nvPr>
        </p:nvSpPr>
        <p:spPr>
          <a:xfrm>
            <a:off x="6172200" y="1825624"/>
            <a:ext cx="5181600" cy="5032376"/>
          </a:xfrm>
        </p:spPr>
        <p:txBody>
          <a:bodyPr>
            <a:normAutofit/>
          </a:bodyPr>
          <a:lstStyle/>
          <a:p>
            <a:pPr marL="0" indent="0">
              <a:buNone/>
            </a:pPr>
            <a:r>
              <a:rPr lang="en-US" dirty="0"/>
              <a:t>• school self-evaluation documents and assessments of the impact of planned improvements to the provision for the Catholic life and mission of the school</a:t>
            </a:r>
          </a:p>
          <a:p>
            <a:pPr marL="0" indent="0">
              <a:buNone/>
            </a:pPr>
            <a:r>
              <a:rPr lang="en-US" dirty="0"/>
              <a:t>• records of the ways in which leaders have engaged with all stakeholders in their evaluation of the Catholic life and mission of the school </a:t>
            </a:r>
          </a:p>
          <a:p>
            <a:pPr marL="0" indent="0">
              <a:buNone/>
            </a:pPr>
            <a:endParaRPr lang="en-GB" sz="3000" dirty="0"/>
          </a:p>
        </p:txBody>
      </p:sp>
    </p:spTree>
    <p:extLst>
      <p:ext uri="{BB962C8B-B14F-4D97-AF65-F5344CB8AC3E}">
        <p14:creationId xmlns:p14="http://schemas.microsoft.com/office/powerpoint/2010/main" val="4257682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298B4-19FE-8AFD-5D68-6B8176142CEE}"/>
              </a:ext>
            </a:extLst>
          </p:cNvPr>
          <p:cNvSpPr>
            <a:spLocks noGrp="1"/>
          </p:cNvSpPr>
          <p:nvPr>
            <p:ph type="title"/>
          </p:nvPr>
        </p:nvSpPr>
        <p:spPr/>
        <p:txBody>
          <a:bodyPr/>
          <a:lstStyle/>
          <a:p>
            <a:pPr algn="ctr"/>
            <a:r>
              <a:rPr lang="en-US" b="1" dirty="0">
                <a:solidFill>
                  <a:srgbClr val="00B050"/>
                </a:solidFill>
              </a:rPr>
              <a:t>Genesis 1</a:t>
            </a:r>
            <a:endParaRPr lang="en-GB" b="1" dirty="0">
              <a:solidFill>
                <a:srgbClr val="00B050"/>
              </a:solidFill>
            </a:endParaRPr>
          </a:p>
        </p:txBody>
      </p:sp>
      <p:sp>
        <p:nvSpPr>
          <p:cNvPr id="3" name="Text Placeholder 2">
            <a:extLst>
              <a:ext uri="{FF2B5EF4-FFF2-40B4-BE49-F238E27FC236}">
                <a16:creationId xmlns:a16="http://schemas.microsoft.com/office/drawing/2014/main" id="{79C71C08-F865-E455-41DE-805BC17AF601}"/>
              </a:ext>
            </a:extLst>
          </p:cNvPr>
          <p:cNvSpPr>
            <a:spLocks noGrp="1"/>
          </p:cNvSpPr>
          <p:nvPr>
            <p:ph type="body" idx="1"/>
          </p:nvPr>
        </p:nvSpPr>
        <p:spPr>
          <a:xfrm>
            <a:off x="839788" y="1681163"/>
            <a:ext cx="5157787" cy="452870"/>
          </a:xfrm>
        </p:spPr>
        <p:txBody>
          <a:bodyPr>
            <a:normAutofit lnSpcReduction="10000"/>
          </a:bodyPr>
          <a:lstStyle/>
          <a:p>
            <a:r>
              <a:rPr lang="en-US" sz="2800" u="sng" dirty="0">
                <a:solidFill>
                  <a:srgbClr val="FF0000"/>
                </a:solidFill>
              </a:rPr>
              <a:t>God Created the Realm</a:t>
            </a:r>
            <a:endParaRPr lang="en-GB" sz="2800" u="sng" dirty="0">
              <a:solidFill>
                <a:srgbClr val="FF0000"/>
              </a:solidFill>
            </a:endParaRPr>
          </a:p>
        </p:txBody>
      </p:sp>
      <p:sp>
        <p:nvSpPr>
          <p:cNvPr id="4" name="Content Placeholder 3">
            <a:extLst>
              <a:ext uri="{FF2B5EF4-FFF2-40B4-BE49-F238E27FC236}">
                <a16:creationId xmlns:a16="http://schemas.microsoft.com/office/drawing/2014/main" id="{980CC930-BFE2-2F08-39AE-BF4E0A535F7A}"/>
              </a:ext>
            </a:extLst>
          </p:cNvPr>
          <p:cNvSpPr>
            <a:spLocks noGrp="1"/>
          </p:cNvSpPr>
          <p:nvPr>
            <p:ph sz="half" idx="2"/>
          </p:nvPr>
        </p:nvSpPr>
        <p:spPr>
          <a:xfrm>
            <a:off x="839788" y="3121891"/>
            <a:ext cx="5157787" cy="1801091"/>
          </a:xfrm>
        </p:spPr>
        <p:txBody>
          <a:bodyPr/>
          <a:lstStyle/>
          <a:p>
            <a:r>
              <a:rPr lang="en-US" dirty="0">
                <a:solidFill>
                  <a:srgbClr val="FF0000"/>
                </a:solidFill>
              </a:rPr>
              <a:t>Day 1 Light and Dark</a:t>
            </a:r>
          </a:p>
          <a:p>
            <a:r>
              <a:rPr lang="en-US" dirty="0">
                <a:solidFill>
                  <a:srgbClr val="FF0000"/>
                </a:solidFill>
              </a:rPr>
              <a:t>Day 2 Sky and Water</a:t>
            </a:r>
          </a:p>
          <a:p>
            <a:r>
              <a:rPr lang="en-US" dirty="0">
                <a:solidFill>
                  <a:srgbClr val="FF0000"/>
                </a:solidFill>
              </a:rPr>
              <a:t>Day 3 Land and Plants</a:t>
            </a:r>
            <a:endParaRPr lang="en-GB" dirty="0">
              <a:solidFill>
                <a:srgbClr val="FF0000"/>
              </a:solidFill>
            </a:endParaRPr>
          </a:p>
        </p:txBody>
      </p:sp>
      <p:sp>
        <p:nvSpPr>
          <p:cNvPr id="5" name="Text Placeholder 4">
            <a:extLst>
              <a:ext uri="{FF2B5EF4-FFF2-40B4-BE49-F238E27FC236}">
                <a16:creationId xmlns:a16="http://schemas.microsoft.com/office/drawing/2014/main" id="{A7160EB9-D4F6-09DC-5A4C-3BCE0E739434}"/>
              </a:ext>
            </a:extLst>
          </p:cNvPr>
          <p:cNvSpPr>
            <a:spLocks noGrp="1"/>
          </p:cNvSpPr>
          <p:nvPr>
            <p:ph type="body" sz="quarter" idx="3"/>
          </p:nvPr>
        </p:nvSpPr>
        <p:spPr/>
        <p:txBody>
          <a:bodyPr>
            <a:noAutofit/>
          </a:bodyPr>
          <a:lstStyle/>
          <a:p>
            <a:pPr algn="ctr"/>
            <a:r>
              <a:rPr lang="en-US" sz="2800" u="sng" dirty="0">
                <a:solidFill>
                  <a:schemeClr val="accent1">
                    <a:lumMod val="75000"/>
                  </a:schemeClr>
                </a:solidFill>
              </a:rPr>
              <a:t>God Filled the Realm and it Flourished</a:t>
            </a:r>
            <a:endParaRPr lang="en-GB" sz="2800" u="sng" dirty="0">
              <a:solidFill>
                <a:schemeClr val="accent1">
                  <a:lumMod val="75000"/>
                </a:schemeClr>
              </a:solidFill>
            </a:endParaRPr>
          </a:p>
        </p:txBody>
      </p:sp>
      <p:sp>
        <p:nvSpPr>
          <p:cNvPr id="6" name="Content Placeholder 5">
            <a:extLst>
              <a:ext uri="{FF2B5EF4-FFF2-40B4-BE49-F238E27FC236}">
                <a16:creationId xmlns:a16="http://schemas.microsoft.com/office/drawing/2014/main" id="{751C3189-9103-8832-B63D-0E746D64E7AE}"/>
              </a:ext>
            </a:extLst>
          </p:cNvPr>
          <p:cNvSpPr>
            <a:spLocks noGrp="1"/>
          </p:cNvSpPr>
          <p:nvPr>
            <p:ph sz="quarter" idx="4"/>
          </p:nvPr>
        </p:nvSpPr>
        <p:spPr>
          <a:xfrm>
            <a:off x="6169024" y="3173412"/>
            <a:ext cx="5183188" cy="1657206"/>
          </a:xfrm>
        </p:spPr>
        <p:txBody>
          <a:bodyPr/>
          <a:lstStyle/>
          <a:p>
            <a:r>
              <a:rPr lang="en-US" dirty="0">
                <a:solidFill>
                  <a:schemeClr val="accent1">
                    <a:lumMod val="75000"/>
                  </a:schemeClr>
                </a:solidFill>
              </a:rPr>
              <a:t>Day 4 Sun, Moon, Stars</a:t>
            </a:r>
          </a:p>
          <a:p>
            <a:r>
              <a:rPr lang="en-US" dirty="0">
                <a:solidFill>
                  <a:schemeClr val="accent1">
                    <a:lumMod val="75000"/>
                  </a:schemeClr>
                </a:solidFill>
              </a:rPr>
              <a:t>Day 5 Birds and Fish</a:t>
            </a:r>
          </a:p>
          <a:p>
            <a:r>
              <a:rPr lang="en-US" dirty="0">
                <a:solidFill>
                  <a:schemeClr val="accent1">
                    <a:lumMod val="75000"/>
                  </a:schemeClr>
                </a:solidFill>
              </a:rPr>
              <a:t>Day 6 Land Animals and Humans</a:t>
            </a:r>
            <a:endParaRPr lang="en-GB" dirty="0">
              <a:solidFill>
                <a:schemeClr val="accent1">
                  <a:lumMod val="75000"/>
                </a:schemeClr>
              </a:solidFill>
            </a:endParaRPr>
          </a:p>
        </p:txBody>
      </p:sp>
      <p:sp>
        <p:nvSpPr>
          <p:cNvPr id="7" name="TextBox 6">
            <a:extLst>
              <a:ext uri="{FF2B5EF4-FFF2-40B4-BE49-F238E27FC236}">
                <a16:creationId xmlns:a16="http://schemas.microsoft.com/office/drawing/2014/main" id="{83410267-25F8-1F8B-EFD6-F007F4951810}"/>
              </a:ext>
            </a:extLst>
          </p:cNvPr>
          <p:cNvSpPr txBox="1"/>
          <p:nvPr/>
        </p:nvSpPr>
        <p:spPr>
          <a:xfrm>
            <a:off x="2262909" y="5366327"/>
            <a:ext cx="7222836" cy="523220"/>
          </a:xfrm>
          <a:prstGeom prst="rect">
            <a:avLst/>
          </a:prstGeom>
          <a:noFill/>
        </p:spPr>
        <p:txBody>
          <a:bodyPr wrap="square" rtlCol="0">
            <a:spAutoFit/>
          </a:bodyPr>
          <a:lstStyle/>
          <a:p>
            <a:pPr algn="ctr"/>
            <a:r>
              <a:rPr lang="en-US" sz="2800" b="1" dirty="0">
                <a:solidFill>
                  <a:srgbClr val="00B0F0"/>
                </a:solidFill>
              </a:rPr>
              <a:t>Day 7 – God Rested</a:t>
            </a:r>
            <a:endParaRPr lang="en-GB" sz="2800" b="1" dirty="0">
              <a:solidFill>
                <a:srgbClr val="00B0F0"/>
              </a:solidFill>
            </a:endParaRPr>
          </a:p>
        </p:txBody>
      </p:sp>
    </p:spTree>
    <p:extLst>
      <p:ext uri="{BB962C8B-B14F-4D97-AF65-F5344CB8AC3E}">
        <p14:creationId xmlns:p14="http://schemas.microsoft.com/office/powerpoint/2010/main" val="47470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 calcmode="lin" valueType="num">
                                      <p:cBhvr additive="base">
                                        <p:cTn id="3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1" end="1"/>
                                            </p:txEl>
                                          </p:spTgt>
                                        </p:tgtEl>
                                        <p:attrNameLst>
                                          <p:attrName>style.visibility</p:attrName>
                                        </p:attrNameLst>
                                      </p:cBhvr>
                                      <p:to>
                                        <p:strVal val="visible"/>
                                      </p:to>
                                    </p:set>
                                    <p:anim calcmode="lin" valueType="num">
                                      <p:cBhvr additive="base">
                                        <p:cTn id="36"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 calcmode="lin" valueType="num">
                                      <p:cBhvr additive="base">
                                        <p:cTn id="42"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
                                            <p:txEl>
                                              <p:pRg st="0" end="0"/>
                                            </p:txEl>
                                          </p:spTgt>
                                        </p:tgtEl>
                                        <p:attrNameLst>
                                          <p:attrName>style.visibility</p:attrName>
                                        </p:attrNameLst>
                                      </p:cBhvr>
                                      <p:to>
                                        <p:strVal val="visible"/>
                                      </p:to>
                                    </p:set>
                                    <p:animEffect transition="in" filter="fade">
                                      <p:cBhvr>
                                        <p:cTn id="53" dur="500"/>
                                        <p:tgtEl>
                                          <p:spTgt spid="3">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
                                            <p:txEl>
                                              <p:pRg st="0" end="0"/>
                                            </p:txEl>
                                          </p:spTgt>
                                        </p:tgtEl>
                                        <p:attrNameLst>
                                          <p:attrName>style.visibility</p:attrName>
                                        </p:attrNameLst>
                                      </p:cBhvr>
                                      <p:to>
                                        <p:strVal val="visible"/>
                                      </p:to>
                                    </p:set>
                                    <p:animEffect transition="in" filter="fade">
                                      <p:cBhvr>
                                        <p:cTn id="58"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945E8-7363-FE05-A681-F58AAF845598}"/>
              </a:ext>
            </a:extLst>
          </p:cNvPr>
          <p:cNvSpPr>
            <a:spLocks noGrp="1"/>
          </p:cNvSpPr>
          <p:nvPr>
            <p:ph type="title"/>
          </p:nvPr>
        </p:nvSpPr>
        <p:spPr/>
        <p:txBody>
          <a:bodyPr/>
          <a:lstStyle/>
          <a:p>
            <a:pPr algn="ctr"/>
            <a:r>
              <a:rPr lang="en-US" b="1" dirty="0">
                <a:solidFill>
                  <a:srgbClr val="FF0000"/>
                </a:solidFill>
              </a:rPr>
              <a:t>Leaders and Governors promote, monitor and evaluate provision for CLM – Evidence (</a:t>
            </a:r>
            <a:r>
              <a:rPr lang="en-US" b="1" dirty="0" err="1">
                <a:solidFill>
                  <a:srgbClr val="FF0000"/>
                </a:solidFill>
              </a:rPr>
              <a:t>cont</a:t>
            </a:r>
            <a:r>
              <a:rPr lang="en-US" b="1" dirty="0">
                <a:solidFill>
                  <a:srgbClr val="FF0000"/>
                </a:solidFill>
              </a:rPr>
              <a:t>)</a:t>
            </a:r>
            <a:endParaRPr lang="en-GB" dirty="0"/>
          </a:p>
        </p:txBody>
      </p:sp>
      <p:sp>
        <p:nvSpPr>
          <p:cNvPr id="3" name="Content Placeholder 2">
            <a:extLst>
              <a:ext uri="{FF2B5EF4-FFF2-40B4-BE49-F238E27FC236}">
                <a16:creationId xmlns:a16="http://schemas.microsoft.com/office/drawing/2014/main" id="{65D557EF-CD7C-4320-7C4B-73B769F871FD}"/>
              </a:ext>
            </a:extLst>
          </p:cNvPr>
          <p:cNvSpPr>
            <a:spLocks noGrp="1"/>
          </p:cNvSpPr>
          <p:nvPr>
            <p:ph sz="half" idx="1"/>
          </p:nvPr>
        </p:nvSpPr>
        <p:spPr/>
        <p:txBody>
          <a:bodyPr>
            <a:normAutofit/>
          </a:bodyPr>
          <a:lstStyle/>
          <a:p>
            <a:r>
              <a:rPr lang="en-US" sz="2800" dirty="0"/>
              <a:t>records of self-evaluation processes that show how the views of pupils are taken into account (e.g. records of pupil questionnaires </a:t>
            </a:r>
          </a:p>
          <a:p>
            <a:pPr marL="0" indent="0">
              <a:buNone/>
            </a:pPr>
            <a:r>
              <a:rPr lang="en-US" dirty="0"/>
              <a:t>• evidence of partnership working with the diocese to support the wider family of Catholic schools in the diocese</a:t>
            </a:r>
            <a:endParaRPr lang="en-GB" dirty="0"/>
          </a:p>
        </p:txBody>
      </p:sp>
      <p:sp>
        <p:nvSpPr>
          <p:cNvPr id="4" name="Content Placeholder 3">
            <a:extLst>
              <a:ext uri="{FF2B5EF4-FFF2-40B4-BE49-F238E27FC236}">
                <a16:creationId xmlns:a16="http://schemas.microsoft.com/office/drawing/2014/main" id="{4403D5BD-DD91-568F-979C-346B98221713}"/>
              </a:ext>
            </a:extLst>
          </p:cNvPr>
          <p:cNvSpPr>
            <a:spLocks noGrp="1"/>
          </p:cNvSpPr>
          <p:nvPr>
            <p:ph sz="half" idx="2"/>
          </p:nvPr>
        </p:nvSpPr>
        <p:spPr>
          <a:xfrm>
            <a:off x="6172200" y="1825624"/>
            <a:ext cx="5181600" cy="4879975"/>
          </a:xfrm>
        </p:spPr>
        <p:txBody>
          <a:bodyPr>
            <a:normAutofit/>
          </a:bodyPr>
          <a:lstStyle/>
          <a:p>
            <a:pPr marL="0" indent="0">
              <a:buNone/>
            </a:pPr>
            <a:r>
              <a:rPr lang="en-US" dirty="0"/>
              <a:t>• evidence of the commitment of leaders to those enrichment activities that further the Catholic life and mission of the school, such as promoting and resourcing schemes that reward pupils for putting faith into action (for example, the GIFT </a:t>
            </a:r>
            <a:r>
              <a:rPr lang="en-US" dirty="0" err="1"/>
              <a:t>programme</a:t>
            </a:r>
            <a:r>
              <a:rPr lang="en-US" dirty="0"/>
              <a:t>, Live Simply and the Faith in Action, John Paul II and Oscar Romero awards)</a:t>
            </a:r>
            <a:endParaRPr lang="en-GB" dirty="0"/>
          </a:p>
        </p:txBody>
      </p:sp>
    </p:spTree>
    <p:extLst>
      <p:ext uri="{BB962C8B-B14F-4D97-AF65-F5344CB8AC3E}">
        <p14:creationId xmlns:p14="http://schemas.microsoft.com/office/powerpoint/2010/main" val="3756144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11DF6-9736-633C-A1B0-A5FBA92EB0CA}"/>
              </a:ext>
            </a:extLst>
          </p:cNvPr>
          <p:cNvSpPr>
            <a:spLocks noGrp="1"/>
          </p:cNvSpPr>
          <p:nvPr>
            <p:ph type="title"/>
          </p:nvPr>
        </p:nvSpPr>
        <p:spPr/>
        <p:txBody>
          <a:bodyPr/>
          <a:lstStyle/>
          <a:p>
            <a:pPr algn="ctr"/>
            <a:r>
              <a:rPr lang="en-US" b="1" dirty="0">
                <a:solidFill>
                  <a:srgbClr val="FF0000"/>
                </a:solidFill>
              </a:rPr>
              <a:t>Leaders and Governors promote, monitor and evaluate provision for CLM – Evidence (</a:t>
            </a:r>
            <a:r>
              <a:rPr lang="en-US" b="1" dirty="0" err="1">
                <a:solidFill>
                  <a:srgbClr val="FF0000"/>
                </a:solidFill>
              </a:rPr>
              <a:t>cont</a:t>
            </a:r>
            <a:r>
              <a:rPr lang="en-US" b="1" dirty="0">
                <a:solidFill>
                  <a:srgbClr val="FF0000"/>
                </a:solidFill>
              </a:rPr>
              <a:t>)</a:t>
            </a:r>
            <a:endParaRPr lang="en-GB" dirty="0"/>
          </a:p>
        </p:txBody>
      </p:sp>
      <p:sp>
        <p:nvSpPr>
          <p:cNvPr id="3" name="Content Placeholder 2">
            <a:extLst>
              <a:ext uri="{FF2B5EF4-FFF2-40B4-BE49-F238E27FC236}">
                <a16:creationId xmlns:a16="http://schemas.microsoft.com/office/drawing/2014/main" id="{0194AF98-12C9-DA66-7D85-A173CD0D4709}"/>
              </a:ext>
            </a:extLst>
          </p:cNvPr>
          <p:cNvSpPr>
            <a:spLocks noGrp="1"/>
          </p:cNvSpPr>
          <p:nvPr>
            <p:ph sz="half" idx="1"/>
          </p:nvPr>
        </p:nvSpPr>
        <p:spPr/>
        <p:txBody>
          <a:bodyPr>
            <a:normAutofit/>
          </a:bodyPr>
          <a:lstStyle/>
          <a:p>
            <a:pPr marL="0" indent="0">
              <a:buNone/>
            </a:pPr>
            <a:r>
              <a:rPr lang="en-US" sz="2800" dirty="0"/>
              <a:t>• the school timetable and curriculum and records of cross-curricular working</a:t>
            </a:r>
          </a:p>
          <a:p>
            <a:pPr marL="0" indent="0">
              <a:buNone/>
            </a:pPr>
            <a:r>
              <a:rPr lang="en-US" dirty="0"/>
              <a:t>• evidence that the school has made provision for vulnerable pupils, including those who have not been able to flourish in other settings </a:t>
            </a:r>
          </a:p>
          <a:p>
            <a:pPr marL="0" indent="0">
              <a:buNone/>
            </a:pPr>
            <a:endParaRPr lang="en-GB" dirty="0"/>
          </a:p>
        </p:txBody>
      </p:sp>
      <p:sp>
        <p:nvSpPr>
          <p:cNvPr id="4" name="Content Placeholder 3">
            <a:extLst>
              <a:ext uri="{FF2B5EF4-FFF2-40B4-BE49-F238E27FC236}">
                <a16:creationId xmlns:a16="http://schemas.microsoft.com/office/drawing/2014/main" id="{62D8C60B-1AD8-90E5-393E-E60A58A4CF20}"/>
              </a:ext>
            </a:extLst>
          </p:cNvPr>
          <p:cNvSpPr>
            <a:spLocks noGrp="1"/>
          </p:cNvSpPr>
          <p:nvPr>
            <p:ph sz="half" idx="2"/>
          </p:nvPr>
        </p:nvSpPr>
        <p:spPr/>
        <p:txBody>
          <a:bodyPr>
            <a:normAutofit/>
          </a:bodyPr>
          <a:lstStyle/>
          <a:p>
            <a:pPr marL="0" indent="0">
              <a:buNone/>
            </a:pPr>
            <a:r>
              <a:rPr lang="en-US" dirty="0"/>
              <a:t>• the record of school professional development opportunities both historical and planned </a:t>
            </a:r>
          </a:p>
          <a:p>
            <a:pPr marL="0" indent="0">
              <a:buNone/>
            </a:pPr>
            <a:r>
              <a:rPr lang="en-US" dirty="0"/>
              <a:t>• meeting agenda and minutes. </a:t>
            </a:r>
            <a:endParaRPr lang="en-GB" dirty="0"/>
          </a:p>
          <a:p>
            <a:endParaRPr lang="en-GB" dirty="0"/>
          </a:p>
        </p:txBody>
      </p:sp>
    </p:spTree>
    <p:extLst>
      <p:ext uri="{BB962C8B-B14F-4D97-AF65-F5344CB8AC3E}">
        <p14:creationId xmlns:p14="http://schemas.microsoft.com/office/powerpoint/2010/main" val="621970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6B97155-AA39-A4C4-27EA-6180DE4A6850}"/>
              </a:ext>
            </a:extLst>
          </p:cNvPr>
          <p:cNvSpPr>
            <a:spLocks noGrp="1"/>
          </p:cNvSpPr>
          <p:nvPr>
            <p:ph type="title"/>
          </p:nvPr>
        </p:nvSpPr>
        <p:spPr/>
        <p:txBody>
          <a:bodyPr/>
          <a:lstStyle/>
          <a:p>
            <a:r>
              <a:rPr lang="en-US" b="1" dirty="0">
                <a:solidFill>
                  <a:srgbClr val="FF0000"/>
                </a:solidFill>
              </a:rPr>
              <a:t>…..and other examples………</a:t>
            </a:r>
            <a:endParaRPr lang="en-GB" b="1" dirty="0">
              <a:solidFill>
                <a:srgbClr val="FF0000"/>
              </a:solidFill>
            </a:endParaRPr>
          </a:p>
        </p:txBody>
      </p:sp>
      <p:sp>
        <p:nvSpPr>
          <p:cNvPr id="6" name="Content Placeholder 5">
            <a:extLst>
              <a:ext uri="{FF2B5EF4-FFF2-40B4-BE49-F238E27FC236}">
                <a16:creationId xmlns:a16="http://schemas.microsoft.com/office/drawing/2014/main" id="{AE589A76-409F-CD21-AB0C-D14F03809004}"/>
              </a:ext>
            </a:extLst>
          </p:cNvPr>
          <p:cNvSpPr>
            <a:spLocks noGrp="1"/>
          </p:cNvSpPr>
          <p:nvPr>
            <p:ph sz="half" idx="1"/>
          </p:nvPr>
        </p:nvSpPr>
        <p:spPr/>
        <p:txBody>
          <a:bodyPr>
            <a:normAutofit/>
          </a:bodyPr>
          <a:lstStyle/>
          <a:p>
            <a:pPr marL="0" indent="0">
              <a:buNone/>
            </a:pPr>
            <a:r>
              <a:rPr lang="en-US" dirty="0"/>
              <a:t>This is not an exhaustive list and inspectors may well need to triangulate these sources of evidence against other relevant ones. </a:t>
            </a:r>
            <a:endParaRPr lang="en-GB" dirty="0"/>
          </a:p>
        </p:txBody>
      </p:sp>
      <p:sp>
        <p:nvSpPr>
          <p:cNvPr id="7" name="Content Placeholder 6">
            <a:extLst>
              <a:ext uri="{FF2B5EF4-FFF2-40B4-BE49-F238E27FC236}">
                <a16:creationId xmlns:a16="http://schemas.microsoft.com/office/drawing/2014/main" id="{4D41608A-088C-D444-88CD-A234030EF4F8}"/>
              </a:ext>
            </a:extLst>
          </p:cNvPr>
          <p:cNvSpPr>
            <a:spLocks noGrp="1"/>
          </p:cNvSpPr>
          <p:nvPr>
            <p:ph sz="half" idx="2"/>
          </p:nvPr>
        </p:nvSpPr>
        <p:spPr/>
        <p:txBody>
          <a:bodyPr>
            <a:normAutofit/>
          </a:bodyPr>
          <a:lstStyle/>
          <a:p>
            <a:r>
              <a:rPr lang="en-US" dirty="0"/>
              <a:t>Equally, there will be sources of evidence a school is able to provide that may not have been considered in this list. </a:t>
            </a:r>
          </a:p>
          <a:p>
            <a:endParaRPr lang="en-US" dirty="0"/>
          </a:p>
          <a:p>
            <a:r>
              <a:rPr lang="en-US" dirty="0"/>
              <a:t>Inspectors will consider all relevant evidence presented before and during the inspection. </a:t>
            </a:r>
            <a:endParaRPr lang="en-GB" dirty="0"/>
          </a:p>
        </p:txBody>
      </p:sp>
    </p:spTree>
    <p:extLst>
      <p:ext uri="{BB962C8B-B14F-4D97-AF65-F5344CB8AC3E}">
        <p14:creationId xmlns:p14="http://schemas.microsoft.com/office/powerpoint/2010/main" val="568308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58D88-AB8A-7925-7075-50DFE74BE244}"/>
              </a:ext>
            </a:extLst>
          </p:cNvPr>
          <p:cNvSpPr>
            <a:spLocks noGrp="1"/>
          </p:cNvSpPr>
          <p:nvPr>
            <p:ph type="title"/>
          </p:nvPr>
        </p:nvSpPr>
        <p:spPr>
          <a:xfrm>
            <a:off x="838200" y="365125"/>
            <a:ext cx="10515600" cy="955675"/>
          </a:xfrm>
        </p:spPr>
        <p:txBody>
          <a:bodyPr/>
          <a:lstStyle/>
          <a:p>
            <a:pPr algn="ctr"/>
            <a:r>
              <a:rPr lang="en-US" b="1" dirty="0">
                <a:solidFill>
                  <a:srgbClr val="FF0000"/>
                </a:solidFill>
              </a:rPr>
              <a:t>Diocesan Updates</a:t>
            </a:r>
            <a:endParaRPr lang="en-GB" b="1" dirty="0">
              <a:solidFill>
                <a:srgbClr val="FF0000"/>
              </a:solidFill>
            </a:endParaRPr>
          </a:p>
        </p:txBody>
      </p:sp>
      <p:sp>
        <p:nvSpPr>
          <p:cNvPr id="3" name="Content Placeholder 2">
            <a:extLst>
              <a:ext uri="{FF2B5EF4-FFF2-40B4-BE49-F238E27FC236}">
                <a16:creationId xmlns:a16="http://schemas.microsoft.com/office/drawing/2014/main" id="{469F957B-5B8E-B353-1C63-206D42C924AC}"/>
              </a:ext>
            </a:extLst>
          </p:cNvPr>
          <p:cNvSpPr>
            <a:spLocks noGrp="1"/>
          </p:cNvSpPr>
          <p:nvPr>
            <p:ph idx="1"/>
          </p:nvPr>
        </p:nvSpPr>
        <p:spPr>
          <a:xfrm>
            <a:off x="939800" y="1394691"/>
            <a:ext cx="10515600" cy="4856163"/>
          </a:xfrm>
        </p:spPr>
        <p:txBody>
          <a:bodyPr>
            <a:normAutofit/>
          </a:bodyPr>
          <a:lstStyle/>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Prayer and Liturgy Directory</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Due digitally at the beginning of September 2023</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Hard copy publication – not yet known.</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Buildings Update</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CRAMP allocation is out to schools.</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Our Lady’s / St Mary’s, Wrexham, Santes Helen / SRG</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kern="100" dirty="0" err="1">
                <a:effectLst/>
                <a:latin typeface="Calibri" panose="020F0502020204030204" pitchFamily="34" charset="0"/>
                <a:ea typeface="Calibri" panose="020F0502020204030204" pitchFamily="34" charset="0"/>
                <a:cs typeface="Times New Roman" panose="02020603050405020304" pitchFamily="18" charset="0"/>
              </a:rPr>
              <a:t>Flintshire</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consultation – highly confidential</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Aim to start work on a Catholic Life and Mission Directory</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from September 2023</a:t>
            </a:r>
            <a:endParaRPr lang="en-GB" sz="2000" b="1" dirty="0"/>
          </a:p>
        </p:txBody>
      </p:sp>
    </p:spTree>
    <p:extLst>
      <p:ext uri="{BB962C8B-B14F-4D97-AF65-F5344CB8AC3E}">
        <p14:creationId xmlns:p14="http://schemas.microsoft.com/office/powerpoint/2010/main" val="2392250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13CB92-E597-46EF-F503-22738CA1D0FB}"/>
              </a:ext>
            </a:extLst>
          </p:cNvPr>
          <p:cNvSpPr>
            <a:spLocks noGrp="1"/>
          </p:cNvSpPr>
          <p:nvPr>
            <p:ph type="title"/>
          </p:nvPr>
        </p:nvSpPr>
        <p:spPr/>
        <p:txBody>
          <a:bodyPr/>
          <a:lstStyle/>
          <a:p>
            <a:pPr algn="ctr"/>
            <a:r>
              <a:rPr lang="en-US" b="1" dirty="0">
                <a:solidFill>
                  <a:srgbClr val="FF0000"/>
                </a:solidFill>
              </a:rPr>
              <a:t>Diocesan Updates (</a:t>
            </a:r>
            <a:r>
              <a:rPr lang="en-US" b="1" dirty="0" err="1">
                <a:solidFill>
                  <a:srgbClr val="FF0000"/>
                </a:solidFill>
              </a:rPr>
              <a:t>cont</a:t>
            </a:r>
            <a:r>
              <a:rPr lang="en-US" b="1" dirty="0">
                <a:solidFill>
                  <a:srgbClr val="FF0000"/>
                </a:solidFill>
              </a:rPr>
              <a:t>)</a:t>
            </a:r>
            <a:endParaRPr lang="en-GB" dirty="0"/>
          </a:p>
        </p:txBody>
      </p:sp>
      <p:sp>
        <p:nvSpPr>
          <p:cNvPr id="5" name="Content Placeholder 4">
            <a:extLst>
              <a:ext uri="{FF2B5EF4-FFF2-40B4-BE49-F238E27FC236}">
                <a16:creationId xmlns:a16="http://schemas.microsoft.com/office/drawing/2014/main" id="{F30E6D9F-04BB-B7C5-F8F2-3FA645CDEB28}"/>
              </a:ext>
            </a:extLst>
          </p:cNvPr>
          <p:cNvSpPr>
            <a:spLocks noGrp="1"/>
          </p:cNvSpPr>
          <p:nvPr>
            <p:ph idx="1"/>
          </p:nvPr>
        </p:nvSpPr>
        <p:spPr>
          <a:xfrm>
            <a:off x="838200" y="1690687"/>
            <a:ext cx="10515600" cy="4802187"/>
          </a:xfrm>
        </p:spPr>
        <p:txBody>
          <a:bodyPr>
            <a:normAutofit fontScale="92500" lnSpcReduction="10000"/>
          </a:bodyPr>
          <a:lstStyle/>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Secondary Resources for RED</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OUP – Imprimatur/Endorsed/published</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Hodder - Imprimatur/Endorsed/published</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Vine and Branches – No/ no/Pub partly</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kern="100" dirty="0" err="1">
                <a:effectLst/>
                <a:latin typeface="Calibri" panose="020F0502020204030204" pitchFamily="34" charset="0"/>
                <a:ea typeface="Calibri" panose="020F0502020204030204" pitchFamily="34" charset="0"/>
                <a:cs typeface="Times New Roman" panose="02020603050405020304" pitchFamily="18" charset="0"/>
              </a:rPr>
              <a:t>Cafod</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and Magister – to be reviewed by Philip Robinson</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RED</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CPD</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none" strike="noStrike"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Primary Resources for RED</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kern="100" dirty="0" err="1">
                <a:effectLst/>
                <a:latin typeface="Calibri" panose="020F0502020204030204" pitchFamily="34" charset="0"/>
                <a:ea typeface="Calibri" panose="020F0502020204030204" pitchFamily="34" charset="0"/>
                <a:cs typeface="Times New Roman" panose="02020603050405020304" pitchFamily="18" charset="0"/>
              </a:rPr>
              <a:t>Ten:Ten</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 Hodder/OUP/Vine and Branches/ Redemptorist all 					interested in possibly producing resources</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‘Come and See’ website closes Sept 2023</a:t>
            </a:r>
          </a:p>
          <a:p>
            <a:pPr marL="0" indent="0">
              <a:lnSpc>
                <a:spcPct val="107000"/>
              </a:lnSpc>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indent="-1828800">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66429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F1A74-48A5-7733-704B-68062550B54E}"/>
              </a:ext>
            </a:extLst>
          </p:cNvPr>
          <p:cNvSpPr>
            <a:spLocks noGrp="1"/>
          </p:cNvSpPr>
          <p:nvPr>
            <p:ph type="title"/>
          </p:nvPr>
        </p:nvSpPr>
        <p:spPr/>
        <p:txBody>
          <a:bodyPr/>
          <a:lstStyle/>
          <a:p>
            <a:pPr algn="ctr"/>
            <a:r>
              <a:rPr lang="en-US" b="1" dirty="0">
                <a:solidFill>
                  <a:srgbClr val="FF0000"/>
                </a:solidFill>
              </a:rPr>
              <a:t>Diocesan Updates (</a:t>
            </a:r>
            <a:r>
              <a:rPr lang="en-US" b="1" dirty="0" err="1">
                <a:solidFill>
                  <a:srgbClr val="FF0000"/>
                </a:solidFill>
              </a:rPr>
              <a:t>cont</a:t>
            </a:r>
            <a:r>
              <a:rPr lang="en-US" b="1" dirty="0">
                <a:solidFill>
                  <a:srgbClr val="FF0000"/>
                </a:solidFill>
              </a:rPr>
              <a:t>)</a:t>
            </a:r>
            <a:endParaRPr lang="en-GB" dirty="0"/>
          </a:p>
        </p:txBody>
      </p:sp>
      <p:sp>
        <p:nvSpPr>
          <p:cNvPr id="3" name="Content Placeholder 2">
            <a:extLst>
              <a:ext uri="{FF2B5EF4-FFF2-40B4-BE49-F238E27FC236}">
                <a16:creationId xmlns:a16="http://schemas.microsoft.com/office/drawing/2014/main" id="{66AA62F1-38AA-7B28-ADA9-D1704C9AC172}"/>
              </a:ext>
            </a:extLst>
          </p:cNvPr>
          <p:cNvSpPr>
            <a:spLocks noGrp="1"/>
          </p:cNvSpPr>
          <p:nvPr>
            <p:ph idx="1"/>
          </p:nvPr>
        </p:nvSpPr>
        <p:spPr/>
        <p:txBody>
          <a:bodyPr/>
          <a:lstStyle/>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Governors</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Need DSB check and Safeguarding training. Being picked up by </a:t>
            </a:r>
            <a:r>
              <a:rPr lang="en-US" sz="2000" b="1" kern="100" dirty="0" err="1">
                <a:effectLst/>
                <a:latin typeface="Calibri" panose="020F0502020204030204" pitchFamily="34" charset="0"/>
                <a:ea typeface="Calibri" panose="020F0502020204030204" pitchFamily="34" charset="0"/>
                <a:cs typeface="Times New Roman" panose="02020603050405020304" pitchFamily="18" charset="0"/>
              </a:rPr>
              <a:t>Estyn</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Protocols Launch</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6th July 2023  4.00pm – 5.30pm</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Ten </a:t>
            </a:r>
            <a:r>
              <a:rPr lang="en-US" sz="2000" b="1" u="sng" kern="100" dirty="0" err="1">
                <a:effectLst/>
                <a:latin typeface="Calibri" panose="020F0502020204030204" pitchFamily="34" charset="0"/>
                <a:ea typeface="Calibri" panose="020F0502020204030204" pitchFamily="34" charset="0"/>
                <a:cs typeface="Times New Roman" panose="02020603050405020304" pitchFamily="18" charset="0"/>
              </a:rPr>
              <a:t>Ten</a:t>
            </a: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 Online Training</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Access to all </a:t>
            </a:r>
            <a:r>
              <a:rPr lang="en-US" sz="2000" b="1" kern="100" dirty="0" err="1">
                <a:effectLst/>
                <a:latin typeface="Calibri" panose="020F0502020204030204" pitchFamily="34" charset="0"/>
                <a:ea typeface="Calibri" panose="020F0502020204030204" pitchFamily="34" charset="0"/>
                <a:cs typeface="Times New Roman" panose="02020603050405020304" pitchFamily="18" charset="0"/>
              </a:rPr>
              <a:t>Ten:Ten</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 online training ends at the end of February 2024. 			This has been purchased for all schools by a grant and CES at the cost of 			£500 per school.</a:t>
            </a:r>
          </a:p>
          <a:p>
            <a:pPr marL="0" indent="0">
              <a:lnSpc>
                <a:spcPct val="107000"/>
              </a:lnSpc>
              <a:spcAft>
                <a:spcPts val="800"/>
              </a:spcAft>
              <a:buNone/>
            </a:pPr>
            <a:r>
              <a:rPr lang="en-US" sz="2000" b="1" u="sng" kern="100" dirty="0">
                <a:effectLst/>
                <a:latin typeface="Calibri" panose="020F0502020204030204" pitchFamily="34" charset="0"/>
                <a:ea typeface="Calibri" panose="020F0502020204030204" pitchFamily="34" charset="0"/>
                <a:cs typeface="Times New Roman" panose="02020603050405020304" pitchFamily="18" charset="0"/>
              </a:rPr>
              <a:t>Looking Ahead Book for Pupils</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indent="-1828800">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73335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517A-D781-2906-6B6E-91AC7D964F51}"/>
              </a:ext>
            </a:extLst>
          </p:cNvPr>
          <p:cNvSpPr>
            <a:spLocks noGrp="1"/>
          </p:cNvSpPr>
          <p:nvPr>
            <p:ph type="title"/>
          </p:nvPr>
        </p:nvSpPr>
        <p:spPr/>
        <p:txBody>
          <a:bodyPr/>
          <a:lstStyle/>
          <a:p>
            <a:pPr algn="ctr"/>
            <a:r>
              <a:rPr lang="en-US" b="1" dirty="0">
                <a:solidFill>
                  <a:srgbClr val="FF0000"/>
                </a:solidFill>
              </a:rPr>
              <a:t>Diocesan Updates (</a:t>
            </a:r>
            <a:r>
              <a:rPr lang="en-US" b="1" dirty="0" err="1">
                <a:solidFill>
                  <a:srgbClr val="FF0000"/>
                </a:solidFill>
              </a:rPr>
              <a:t>cont</a:t>
            </a:r>
            <a:r>
              <a:rPr lang="en-US" b="1" dirty="0">
                <a:solidFill>
                  <a:srgbClr val="FF0000"/>
                </a:solidFill>
              </a:rPr>
              <a:t>)</a:t>
            </a:r>
            <a:endParaRPr lang="en-GB" dirty="0"/>
          </a:p>
        </p:txBody>
      </p:sp>
      <p:sp>
        <p:nvSpPr>
          <p:cNvPr id="3" name="Content Placeholder 2">
            <a:extLst>
              <a:ext uri="{FF2B5EF4-FFF2-40B4-BE49-F238E27FC236}">
                <a16:creationId xmlns:a16="http://schemas.microsoft.com/office/drawing/2014/main" id="{E4FF0C4D-4D68-3666-786C-906343ACCD0A}"/>
              </a:ext>
            </a:extLst>
          </p:cNvPr>
          <p:cNvSpPr>
            <a:spLocks noGrp="1"/>
          </p:cNvSpPr>
          <p:nvPr>
            <p:ph idx="1"/>
          </p:nvPr>
        </p:nvSpPr>
        <p:spPr/>
        <p:txBody>
          <a:bodyPr>
            <a:normAutofit fontScale="25000" lnSpcReduction="20000"/>
          </a:bodyPr>
          <a:lstStyle/>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u="sng" kern="100" dirty="0">
                <a:effectLst/>
                <a:latin typeface="Calibri" panose="020F0502020204030204" pitchFamily="34" charset="0"/>
                <a:ea typeface="Calibri" panose="020F0502020204030204" pitchFamily="34" charset="0"/>
                <a:cs typeface="Times New Roman" panose="02020603050405020304" pitchFamily="18" charset="0"/>
              </a:rPr>
              <a:t>RSE Polices for Wales</a:t>
            </a: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Uploaded July 2023 for Wales Catholic Schools</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CES Website and Wrexham Diocese Website</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Curriculum for Wales Catholic Supporting Guidance</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Good Practice in developing a School Policy for RSE</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Model RSE Policy</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Who is Responsible for Teaching RSE to Children and Young People</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Governors’ Audit for Monitoring RSE</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8000" b="1" kern="100" dirty="0">
                <a:effectLst/>
                <a:latin typeface="Calibri" panose="020F0502020204030204" pitchFamily="34" charset="0"/>
                <a:ea typeface="Calibri" panose="020F0502020204030204" pitchFamily="34" charset="0"/>
                <a:cs typeface="Times New Roman" panose="02020603050405020304" pitchFamily="18" charset="0"/>
              </a:rPr>
              <a:t>			Catholic RSE Quality Standard</a:t>
            </a:r>
            <a:endParaRPr lang="en-GB"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indent="-1828800">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1828800" indent="-1828800">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3944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93FA7-12D2-F665-B929-4A0680E1A894}"/>
              </a:ext>
            </a:extLst>
          </p:cNvPr>
          <p:cNvSpPr>
            <a:spLocks noGrp="1"/>
          </p:cNvSpPr>
          <p:nvPr>
            <p:ph type="title"/>
          </p:nvPr>
        </p:nvSpPr>
        <p:spPr/>
        <p:txBody>
          <a:bodyPr/>
          <a:lstStyle/>
          <a:p>
            <a:pPr algn="ctr"/>
            <a:r>
              <a:rPr lang="en-US" b="1" dirty="0">
                <a:solidFill>
                  <a:srgbClr val="FF0000"/>
                </a:solidFill>
              </a:rPr>
              <a:t>Diocesan Updates (</a:t>
            </a:r>
            <a:r>
              <a:rPr lang="en-US" b="1" dirty="0" err="1">
                <a:solidFill>
                  <a:srgbClr val="FF0000"/>
                </a:solidFill>
              </a:rPr>
              <a:t>cont</a:t>
            </a:r>
            <a:r>
              <a:rPr lang="en-US" b="1" dirty="0">
                <a:solidFill>
                  <a:srgbClr val="FF0000"/>
                </a:solidFill>
              </a:rPr>
              <a:t>)</a:t>
            </a:r>
            <a:endParaRPr lang="en-GB" dirty="0"/>
          </a:p>
        </p:txBody>
      </p:sp>
      <p:sp>
        <p:nvSpPr>
          <p:cNvPr id="3" name="Content Placeholder 2">
            <a:extLst>
              <a:ext uri="{FF2B5EF4-FFF2-40B4-BE49-F238E27FC236}">
                <a16:creationId xmlns:a16="http://schemas.microsoft.com/office/drawing/2014/main" id="{C0800F26-2908-8FD5-C935-34332084DD8C}"/>
              </a:ext>
            </a:extLst>
          </p:cNvPr>
          <p:cNvSpPr>
            <a:spLocks noGrp="1"/>
          </p:cNvSpPr>
          <p:nvPr>
            <p:ph idx="1"/>
          </p:nvPr>
        </p:nvSpPr>
        <p:spPr/>
        <p:txBody>
          <a:bodyPr>
            <a:normAutofit/>
          </a:bodyPr>
          <a:lstStyle/>
          <a:p>
            <a:pPr marL="0" indent="0">
              <a:lnSpc>
                <a:spcPct val="107000"/>
              </a:lnSpc>
              <a:spcAft>
                <a:spcPts val="800"/>
              </a:spcAft>
              <a:buNone/>
            </a:pPr>
            <a:r>
              <a:rPr lang="en-US" sz="2200" b="1" u="sng" kern="100" dirty="0" err="1">
                <a:effectLst/>
                <a:latin typeface="Calibri" panose="020F0502020204030204" pitchFamily="34" charset="0"/>
                <a:ea typeface="Calibri" panose="020F0502020204030204" pitchFamily="34" charset="0"/>
                <a:cs typeface="Times New Roman" panose="02020603050405020304" pitchFamily="18" charset="0"/>
              </a:rPr>
              <a:t>Estyn</a:t>
            </a:r>
            <a:r>
              <a:rPr lang="en-US" sz="2200" b="1" u="sng" kern="100" dirty="0">
                <a:effectLst/>
                <a:latin typeface="Calibri" panose="020F0502020204030204" pitchFamily="34" charset="0"/>
                <a:ea typeface="Calibri" panose="020F0502020204030204" pitchFamily="34" charset="0"/>
                <a:cs typeface="Times New Roman" panose="02020603050405020304" pitchFamily="18" charset="0"/>
              </a:rPr>
              <a:t> Consultation</a:t>
            </a: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5 aspects moving to 3 – T&amp;L/Care, support, wellbeing 					/</a:t>
            </a:r>
            <a:r>
              <a:rPr lang="en-US" sz="2200" b="1" kern="100" dirty="0" err="1">
                <a:effectLst/>
                <a:latin typeface="Calibri" panose="020F0502020204030204" pitchFamily="34" charset="0"/>
                <a:ea typeface="Calibri" panose="020F0502020204030204" pitchFamily="34" charset="0"/>
                <a:cs typeface="Times New Roman" panose="02020603050405020304" pitchFamily="18" charset="0"/>
              </a:rPr>
              <a:t>lead&amp;improve</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Every school inspected within 2016-24 cycle – 1 					inspection/1 other</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Reviewing wider stakeholders input</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Every six year – 2 visits</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1371600" indent="0">
              <a:lnSpc>
                <a:spcPct val="107000"/>
              </a:lnSpc>
              <a:spcAft>
                <a:spcPts val="8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We track trends for risk assessment/Welsh</a:t>
            </a:r>
            <a:endParaRPr lang="en-GB"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5324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60A681-8328-E4CC-0FF9-700E682B2D24}"/>
              </a:ext>
            </a:extLst>
          </p:cNvPr>
          <p:cNvSpPr>
            <a:spLocks noGrp="1"/>
          </p:cNvSpPr>
          <p:nvPr>
            <p:ph type="title"/>
          </p:nvPr>
        </p:nvSpPr>
        <p:spPr>
          <a:xfrm>
            <a:off x="838200" y="365125"/>
            <a:ext cx="10515600" cy="5368925"/>
          </a:xfrm>
        </p:spPr>
        <p:txBody>
          <a:bodyPr/>
          <a:lstStyle/>
          <a:p>
            <a:r>
              <a:rPr lang="en-US" b="1" dirty="0">
                <a:solidFill>
                  <a:srgbClr val="FF0000"/>
                </a:solidFill>
              </a:rPr>
              <a:t>Our Catholic Life and Mission is all about the school we create and how we fill and use that space to develop children to care for others.</a:t>
            </a:r>
            <a:br>
              <a:rPr lang="en-US" b="1" dirty="0">
                <a:solidFill>
                  <a:srgbClr val="FF0000"/>
                </a:solidFill>
              </a:rPr>
            </a:br>
            <a:br>
              <a:rPr lang="en-US" b="1" dirty="0">
                <a:solidFill>
                  <a:srgbClr val="FF0000"/>
                </a:solidFill>
              </a:rPr>
            </a:br>
            <a:r>
              <a:rPr lang="en-US" b="1" dirty="0">
                <a:solidFill>
                  <a:srgbClr val="FF0000"/>
                </a:solidFill>
              </a:rPr>
              <a:t>We are called to serve society</a:t>
            </a:r>
            <a:endParaRPr lang="en-GB" b="1" dirty="0">
              <a:solidFill>
                <a:srgbClr val="FF0000"/>
              </a:solidFill>
            </a:endParaRPr>
          </a:p>
        </p:txBody>
      </p:sp>
    </p:spTree>
    <p:extLst>
      <p:ext uri="{BB962C8B-B14F-4D97-AF65-F5344CB8AC3E}">
        <p14:creationId xmlns:p14="http://schemas.microsoft.com/office/powerpoint/2010/main" val="1721182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FD916-811E-09E3-EAB7-0E68ECA4AE7F}"/>
              </a:ext>
            </a:extLst>
          </p:cNvPr>
          <p:cNvSpPr>
            <a:spLocks noGrp="1"/>
          </p:cNvSpPr>
          <p:nvPr>
            <p:ph type="title"/>
          </p:nvPr>
        </p:nvSpPr>
        <p:spPr>
          <a:xfrm>
            <a:off x="2065273" y="344078"/>
            <a:ext cx="7795165" cy="353505"/>
          </a:xfrm>
        </p:spPr>
        <p:txBody>
          <a:bodyPr>
            <a:normAutofit fontScale="90000"/>
          </a:bodyPr>
          <a:lstStyle/>
          <a:p>
            <a:pPr algn="ctr"/>
            <a:r>
              <a:rPr lang="en-US" b="1" dirty="0">
                <a:solidFill>
                  <a:srgbClr val="FF0000"/>
                </a:solidFill>
              </a:rPr>
              <a:t>Reading  - Matthew 14 : 13-21</a:t>
            </a:r>
            <a:endParaRPr lang="en-GB" b="1" dirty="0">
              <a:solidFill>
                <a:srgbClr val="FF0000"/>
              </a:solidFill>
            </a:endParaRPr>
          </a:p>
        </p:txBody>
      </p:sp>
      <p:pic>
        <p:nvPicPr>
          <p:cNvPr id="7" name="Picture Placeholder 6" descr="A picture containing painting, art, mythology, drawing">
            <a:extLst>
              <a:ext uri="{FF2B5EF4-FFF2-40B4-BE49-F238E27FC236}">
                <a16:creationId xmlns:a16="http://schemas.microsoft.com/office/drawing/2014/main" id="{4E7CE16B-0AD9-E80A-8E28-2C4331BCB817}"/>
              </a:ext>
            </a:extLst>
          </p:cNvPr>
          <p:cNvPicPr>
            <a:picLocks noGrp="1" noChangeAspect="1"/>
          </p:cNvPicPr>
          <p:nvPr>
            <p:ph type="pic"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6585" r="6585"/>
          <a:stretch>
            <a:fillRect/>
          </a:stretch>
        </p:blipFill>
        <p:spPr>
          <a:xfrm>
            <a:off x="2147757" y="916772"/>
            <a:ext cx="7335608" cy="5792262"/>
          </a:xfrm>
        </p:spPr>
      </p:pic>
    </p:spTree>
    <p:extLst>
      <p:ext uri="{BB962C8B-B14F-4D97-AF65-F5344CB8AC3E}">
        <p14:creationId xmlns:p14="http://schemas.microsoft.com/office/powerpoint/2010/main" val="116271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1F11A-3A1C-CD86-A441-2337A276BB8B}"/>
              </a:ext>
            </a:extLst>
          </p:cNvPr>
          <p:cNvSpPr>
            <a:spLocks noGrp="1"/>
          </p:cNvSpPr>
          <p:nvPr>
            <p:ph type="title"/>
          </p:nvPr>
        </p:nvSpPr>
        <p:spPr>
          <a:xfrm>
            <a:off x="838200" y="1459345"/>
            <a:ext cx="10515600" cy="231343"/>
          </a:xfrm>
        </p:spPr>
        <p:txBody>
          <a:bodyPr>
            <a:normAutofit fontScale="90000"/>
          </a:bodyPr>
          <a:lstStyle/>
          <a:p>
            <a:pPr algn="ctr"/>
            <a:r>
              <a:rPr lang="en-US" sz="4000" b="1" dirty="0">
                <a:solidFill>
                  <a:schemeClr val="accent1"/>
                </a:solidFill>
              </a:rPr>
              <a:t>Our Catholic Schools - Our Catholic Life and Mission</a:t>
            </a:r>
            <a:br>
              <a:rPr lang="en-US" sz="4000" b="1" dirty="0">
                <a:solidFill>
                  <a:srgbClr val="FF0000"/>
                </a:solidFill>
              </a:rPr>
            </a:br>
            <a:br>
              <a:rPr lang="en-US" sz="4000" b="1" dirty="0">
                <a:solidFill>
                  <a:srgbClr val="FF0000"/>
                </a:solidFill>
              </a:rPr>
            </a:br>
            <a:r>
              <a:rPr lang="en-US" sz="4000" b="1" dirty="0">
                <a:solidFill>
                  <a:srgbClr val="FF0000"/>
                </a:solidFill>
              </a:rPr>
              <a:t>We are the custodians of our schools for the Diocese and the Catholic Faith</a:t>
            </a:r>
            <a:br>
              <a:rPr lang="en-US" sz="4000" b="1" dirty="0">
                <a:solidFill>
                  <a:srgbClr val="FF0000"/>
                </a:solidFill>
              </a:rPr>
            </a:br>
            <a:endParaRPr lang="en-GB" sz="4000" b="1" dirty="0">
              <a:solidFill>
                <a:srgbClr val="FF0000"/>
              </a:solidFill>
            </a:endParaRPr>
          </a:p>
        </p:txBody>
      </p:sp>
      <p:sp>
        <p:nvSpPr>
          <p:cNvPr id="3" name="Content Placeholder 2">
            <a:extLst>
              <a:ext uri="{FF2B5EF4-FFF2-40B4-BE49-F238E27FC236}">
                <a16:creationId xmlns:a16="http://schemas.microsoft.com/office/drawing/2014/main" id="{EA7CE4E9-2A8E-2026-BF2E-4DD52BD1BCDE}"/>
              </a:ext>
            </a:extLst>
          </p:cNvPr>
          <p:cNvSpPr>
            <a:spLocks noGrp="1"/>
          </p:cNvSpPr>
          <p:nvPr>
            <p:ph idx="1"/>
          </p:nvPr>
        </p:nvSpPr>
        <p:spPr>
          <a:xfrm>
            <a:off x="838200" y="2521527"/>
            <a:ext cx="10181734" cy="3636582"/>
          </a:xfrm>
        </p:spPr>
        <p:txBody>
          <a:bodyPr>
            <a:normAutofit/>
          </a:bodyPr>
          <a:lstStyle/>
          <a:p>
            <a:pPr>
              <a:buFont typeface="Wingdings" panose="05000000000000000000" pitchFamily="2" charset="2"/>
              <a:buChar char="Ø"/>
            </a:pPr>
            <a:r>
              <a:rPr lang="en-US" dirty="0"/>
              <a:t>We build our ‘realm’</a:t>
            </a:r>
          </a:p>
          <a:p>
            <a:pPr>
              <a:buFont typeface="Wingdings" panose="05000000000000000000" pitchFamily="2" charset="2"/>
              <a:buChar char="Ø"/>
            </a:pPr>
            <a:r>
              <a:rPr lang="en-US" dirty="0"/>
              <a:t>We fill it with children, staff, parents, governors</a:t>
            </a:r>
          </a:p>
          <a:p>
            <a:pPr>
              <a:buFont typeface="Wingdings" panose="05000000000000000000" pitchFamily="2" charset="2"/>
              <a:buChar char="Ø"/>
            </a:pPr>
            <a:r>
              <a:rPr lang="en-US" dirty="0"/>
              <a:t>We keep providing experiences</a:t>
            </a:r>
          </a:p>
          <a:p>
            <a:pPr>
              <a:buFont typeface="Wingdings" panose="05000000000000000000" pitchFamily="2" charset="2"/>
              <a:buChar char="Ø"/>
            </a:pPr>
            <a:r>
              <a:rPr lang="en-US" dirty="0"/>
              <a:t>We watch children flourish</a:t>
            </a:r>
          </a:p>
          <a:p>
            <a:pPr>
              <a:buFont typeface="Wingdings" panose="05000000000000000000" pitchFamily="2" charset="2"/>
              <a:buChar char="Ø"/>
            </a:pPr>
            <a:r>
              <a:rPr lang="en-US" dirty="0"/>
              <a:t>We help them to support society</a:t>
            </a:r>
          </a:p>
          <a:p>
            <a:pPr>
              <a:buFont typeface="Wingdings" panose="05000000000000000000" pitchFamily="2" charset="2"/>
              <a:buChar char="Ø"/>
            </a:pPr>
            <a:r>
              <a:rPr lang="en-US" dirty="0"/>
              <a:t>We see our work multiply</a:t>
            </a:r>
          </a:p>
          <a:p>
            <a:pPr>
              <a:buFont typeface="Wingdings" panose="05000000000000000000" pitchFamily="2" charset="2"/>
              <a:buChar char="Ø"/>
            </a:pPr>
            <a:r>
              <a:rPr lang="en-US" dirty="0"/>
              <a:t>We rest</a:t>
            </a:r>
            <a:endParaRPr lang="en-GB" dirty="0"/>
          </a:p>
        </p:txBody>
      </p:sp>
    </p:spTree>
    <p:extLst>
      <p:ext uri="{BB962C8B-B14F-4D97-AF65-F5344CB8AC3E}">
        <p14:creationId xmlns:p14="http://schemas.microsoft.com/office/powerpoint/2010/main" val="265172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A996E4-9AA9-442D-C7B8-FAC4965FFBFC}"/>
              </a:ext>
            </a:extLst>
          </p:cNvPr>
          <p:cNvSpPr>
            <a:spLocks noGrp="1"/>
          </p:cNvSpPr>
          <p:nvPr>
            <p:ph type="title"/>
          </p:nvPr>
        </p:nvSpPr>
        <p:spPr>
          <a:xfrm>
            <a:off x="838200" y="365126"/>
            <a:ext cx="10515600" cy="817130"/>
          </a:xfrm>
        </p:spPr>
        <p:txBody>
          <a:bodyPr/>
          <a:lstStyle/>
          <a:p>
            <a:pPr algn="ctr"/>
            <a:r>
              <a:rPr lang="en-US" b="1" dirty="0">
                <a:solidFill>
                  <a:srgbClr val="FF0000"/>
                </a:solidFill>
              </a:rPr>
              <a:t>CSED</a:t>
            </a:r>
            <a:endParaRPr lang="en-GB" b="1" dirty="0">
              <a:solidFill>
                <a:srgbClr val="FF0000"/>
              </a:solidFill>
            </a:endParaRPr>
          </a:p>
        </p:txBody>
      </p:sp>
      <p:graphicFrame>
        <p:nvGraphicFramePr>
          <p:cNvPr id="6" name="Content Placeholder 5">
            <a:extLst>
              <a:ext uri="{FF2B5EF4-FFF2-40B4-BE49-F238E27FC236}">
                <a16:creationId xmlns:a16="http://schemas.microsoft.com/office/drawing/2014/main" id="{5BFE1FF5-C92F-CF72-4104-636D7A0E8AA9}"/>
              </a:ext>
            </a:extLst>
          </p:cNvPr>
          <p:cNvGraphicFramePr>
            <a:graphicFrameLocks noGrp="1"/>
          </p:cNvGraphicFramePr>
          <p:nvPr>
            <p:ph idx="1"/>
            <p:extLst>
              <p:ext uri="{D42A27DB-BD31-4B8C-83A1-F6EECF244321}">
                <p14:modId xmlns:p14="http://schemas.microsoft.com/office/powerpoint/2010/main" val="3831794521"/>
              </p:ext>
            </p:extLst>
          </p:nvPr>
        </p:nvGraphicFramePr>
        <p:xfrm>
          <a:off x="452583" y="1089891"/>
          <a:ext cx="11225581" cy="5525348"/>
        </p:xfrm>
        <a:graphic>
          <a:graphicData uri="http://schemas.openxmlformats.org/drawingml/2006/table">
            <a:tbl>
              <a:tblPr firstRow="1" firstCol="1" bandRow="1"/>
              <a:tblGrid>
                <a:gridCol w="2856455">
                  <a:extLst>
                    <a:ext uri="{9D8B030D-6E8A-4147-A177-3AD203B41FA5}">
                      <a16:colId xmlns:a16="http://schemas.microsoft.com/office/drawing/2014/main" val="469703945"/>
                    </a:ext>
                  </a:extLst>
                </a:gridCol>
                <a:gridCol w="748848">
                  <a:extLst>
                    <a:ext uri="{9D8B030D-6E8A-4147-A177-3AD203B41FA5}">
                      <a16:colId xmlns:a16="http://schemas.microsoft.com/office/drawing/2014/main" val="1797105983"/>
                    </a:ext>
                  </a:extLst>
                </a:gridCol>
                <a:gridCol w="200166">
                  <a:extLst>
                    <a:ext uri="{9D8B030D-6E8A-4147-A177-3AD203B41FA5}">
                      <a16:colId xmlns:a16="http://schemas.microsoft.com/office/drawing/2014/main" val="2790120833"/>
                    </a:ext>
                  </a:extLst>
                </a:gridCol>
                <a:gridCol w="2872405">
                  <a:extLst>
                    <a:ext uri="{9D8B030D-6E8A-4147-A177-3AD203B41FA5}">
                      <a16:colId xmlns:a16="http://schemas.microsoft.com/office/drawing/2014/main" val="1341035846"/>
                    </a:ext>
                  </a:extLst>
                </a:gridCol>
                <a:gridCol w="785235">
                  <a:extLst>
                    <a:ext uri="{9D8B030D-6E8A-4147-A177-3AD203B41FA5}">
                      <a16:colId xmlns:a16="http://schemas.microsoft.com/office/drawing/2014/main" val="1801693418"/>
                    </a:ext>
                  </a:extLst>
                </a:gridCol>
                <a:gridCol w="200166">
                  <a:extLst>
                    <a:ext uri="{9D8B030D-6E8A-4147-A177-3AD203B41FA5}">
                      <a16:colId xmlns:a16="http://schemas.microsoft.com/office/drawing/2014/main" val="242317109"/>
                    </a:ext>
                  </a:extLst>
                </a:gridCol>
                <a:gridCol w="2838929">
                  <a:extLst>
                    <a:ext uri="{9D8B030D-6E8A-4147-A177-3AD203B41FA5}">
                      <a16:colId xmlns:a16="http://schemas.microsoft.com/office/drawing/2014/main" val="1164249494"/>
                    </a:ext>
                  </a:extLst>
                </a:gridCol>
                <a:gridCol w="723377">
                  <a:extLst>
                    <a:ext uri="{9D8B030D-6E8A-4147-A177-3AD203B41FA5}">
                      <a16:colId xmlns:a16="http://schemas.microsoft.com/office/drawing/2014/main" val="3482937428"/>
                    </a:ext>
                  </a:extLst>
                </a:gridCol>
              </a:tblGrid>
              <a:tr h="748396">
                <a:tc>
                  <a:txBody>
                    <a:bodyPr/>
                    <a:lstStyle/>
                    <a:p>
                      <a:pPr algn="just"/>
                      <a:r>
                        <a:rPr lang="en-GB" sz="1800" b="1"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Catholic Life and Mission</a:t>
                      </a:r>
                      <a:endParaRPr lang="en-GB" sz="1800" dirty="0">
                        <a:solidFill>
                          <a:srgbClr val="FF0000"/>
                        </a:solidFill>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r>
                        <a:rPr lang="en-GB" sz="1100" dirty="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28575"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Religious education</a:t>
                      </a:r>
                      <a:endParaRPr lang="en-GB"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28575"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Collective worship</a:t>
                      </a:r>
                      <a:endParaRPr lang="en-GB"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2123177"/>
                  </a:ext>
                </a:extLst>
              </a:tr>
              <a:tr h="486535">
                <a:tc>
                  <a:txBody>
                    <a:bodyPr/>
                    <a:lstStyle/>
                    <a:p>
                      <a:pPr algn="just"/>
                      <a:r>
                        <a:rPr lang="en-GB" sz="1400" b="1">
                          <a:solidFill>
                            <a:srgbClr val="FF0000"/>
                          </a:solidFill>
                          <a:effectLst/>
                          <a:latin typeface="Calibri" panose="020F0502020204030204" pitchFamily="34" charset="0"/>
                          <a:ea typeface="MS Mincho" panose="02020609040205080304" pitchFamily="49" charset="-128"/>
                          <a:cs typeface="Arial" panose="020B0604020202020204" pitchFamily="34" charset="0"/>
                        </a:rPr>
                        <a:t> </a:t>
                      </a:r>
                      <a:endParaRPr lang="en-GB" sz="1400">
                        <a:solidFill>
                          <a:srgbClr val="FF0000"/>
                        </a:solidFill>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 </a:t>
                      </a:r>
                      <a:endParaRPr lang="en-GB"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 </a:t>
                      </a:r>
                      <a:endParaRPr lang="en-GB" sz="1100">
                        <a:effectLst/>
                        <a:latin typeface="Calibri" panose="020F0502020204030204" pitchFamily="34" charset="0"/>
                        <a:ea typeface="MS Mincho" panose="02020609040205080304" pitchFamily="49" charset="-128"/>
                        <a:cs typeface="Arial" panose="020B0604020202020204" pitchFamily="34" charset="0"/>
                      </a:endParaRP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11049"/>
                  </a:ext>
                </a:extLst>
              </a:tr>
              <a:tr h="884305">
                <a:tc>
                  <a:txBody>
                    <a:bodyPr/>
                    <a:lstStyle/>
                    <a:p>
                      <a:pPr algn="just"/>
                      <a:r>
                        <a:rPr lang="en-GB" sz="1600" b="1"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CLM1</a:t>
                      </a:r>
                      <a:r>
                        <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 </a:t>
                      </a:r>
                      <a:r>
                        <a:rPr lang="en-GB"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extent to which </a:t>
                      </a:r>
                      <a:r>
                        <a:rPr lang="en-GB" sz="16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pupils contribute to and benefit </a:t>
                      </a:r>
                      <a:r>
                        <a:rPr lang="en-GB"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from the Catholic life and mission of the school</a:t>
                      </a:r>
                      <a:endPar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endParaRPr>
                    </a:p>
                    <a:p>
                      <a:pPr algn="just"/>
                      <a:r>
                        <a:rPr lang="en-GB" sz="14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dirty="0">
                          <a:effectLst/>
                          <a:latin typeface="Calibri" panose="020F0502020204030204" pitchFamily="34" charset="0"/>
                          <a:ea typeface="MS Mincho" panose="02020609040205080304" pitchFamily="49" charset="-128"/>
                          <a:cs typeface="Arial" panose="020B0604020202020204" pitchFamily="34" charset="0"/>
                        </a:rPr>
                        <a:t>RE1</a:t>
                      </a:r>
                      <a:r>
                        <a:rPr lang="en-GB" sz="1100" dirty="0">
                          <a:effectLst/>
                          <a:latin typeface="Calibri" panose="020F0502020204030204" pitchFamily="34" charset="0"/>
                          <a:ea typeface="MS Mincho" panose="02020609040205080304" pitchFamily="49" charset="-128"/>
                          <a:cs typeface="Arial" panose="020B0604020202020204" pitchFamily="34" charset="0"/>
                        </a:rPr>
                        <a:t> How well pupils achieve and enjoy their learning in religious education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CW1</a:t>
                      </a:r>
                      <a:r>
                        <a:rPr lang="en-GB" sz="1100">
                          <a:effectLst/>
                          <a:latin typeface="Calibri" panose="020F0502020204030204" pitchFamily="34" charset="0"/>
                          <a:ea typeface="MS Mincho" panose="02020609040205080304" pitchFamily="49" charset="-128"/>
                          <a:cs typeface="Arial" panose="020B0604020202020204" pitchFamily="34" charset="0"/>
                        </a:rPr>
                        <a:t> How well pupils respond to and participate in the schools’ collective worship.</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278007"/>
                  </a:ext>
                </a:extLst>
              </a:tr>
              <a:tr h="571113">
                <a:tc>
                  <a:txBody>
                    <a:bodyPr/>
                    <a:lstStyle/>
                    <a:p>
                      <a:pPr algn="just"/>
                      <a:r>
                        <a:rPr lang="en-GB" sz="1400">
                          <a:solidFill>
                            <a:srgbClr val="FF0000"/>
                          </a:solidFill>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0998185"/>
                  </a:ext>
                </a:extLst>
              </a:tr>
              <a:tr h="884305">
                <a:tc>
                  <a:txBody>
                    <a:bodyPr/>
                    <a:lstStyle/>
                    <a:p>
                      <a:pPr algn="just"/>
                      <a:r>
                        <a:rPr lang="en-GB" sz="1600" b="1"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CLM2</a:t>
                      </a:r>
                      <a:r>
                        <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 The </a:t>
                      </a:r>
                      <a:r>
                        <a:rPr lang="en-GB" sz="1600" dirty="0">
                          <a:solidFill>
                            <a:srgbClr val="FF0000"/>
                          </a:solidFill>
                          <a:effectLst/>
                          <a:highlight>
                            <a:srgbClr val="FFFF00"/>
                          </a:highlight>
                          <a:latin typeface="Calibri" panose="020F0502020204030204" pitchFamily="34" charset="0"/>
                          <a:ea typeface="MS Mincho" panose="02020609040205080304" pitchFamily="49" charset="-128"/>
                          <a:cs typeface="Arial" panose="020B0604020202020204" pitchFamily="34" charset="0"/>
                        </a:rPr>
                        <a:t>quality of provision </a:t>
                      </a:r>
                      <a:r>
                        <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for the Catholic life and mission of the school</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RE2 </a:t>
                      </a:r>
                      <a:r>
                        <a:rPr lang="en-GB" sz="1100">
                          <a:effectLst/>
                          <a:latin typeface="Calibri" panose="020F0502020204030204" pitchFamily="34" charset="0"/>
                          <a:ea typeface="MS Mincho" panose="02020609040205080304" pitchFamily="49" charset="-128"/>
                          <a:cs typeface="Arial" panose="020B0604020202020204" pitchFamily="34" charset="0"/>
                        </a:rPr>
                        <a:t>The quality of teaching, learning and assessment in religious education</a:t>
                      </a:r>
                    </a:p>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CW2</a:t>
                      </a:r>
                      <a:r>
                        <a:rPr lang="en-GB" sz="1100">
                          <a:effectLst/>
                          <a:latin typeface="Calibri" panose="020F0502020204030204" pitchFamily="34" charset="0"/>
                          <a:ea typeface="MS Mincho" panose="02020609040205080304" pitchFamily="49" charset="-128"/>
                          <a:cs typeface="Arial" panose="020B0604020202020204" pitchFamily="34" charset="0"/>
                        </a:rPr>
                        <a:t> The quality of collective worship provided by the school</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435149"/>
                  </a:ext>
                </a:extLst>
              </a:tr>
              <a:tr h="427079">
                <a:tc>
                  <a:txBody>
                    <a:bodyPr/>
                    <a:lstStyle/>
                    <a:p>
                      <a:pPr algn="just"/>
                      <a:r>
                        <a:rPr lang="en-GB" sz="1400">
                          <a:solidFill>
                            <a:srgbClr val="FF0000"/>
                          </a:solidFill>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a:noFill/>
                    </a:lnT>
                    <a:lnB>
                      <a:noFill/>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5624524"/>
                  </a:ext>
                </a:extLst>
              </a:tr>
              <a:tr h="884305">
                <a:tc>
                  <a:txBody>
                    <a:bodyPr/>
                    <a:lstStyle/>
                    <a:p>
                      <a:pPr algn="just"/>
                      <a:r>
                        <a:rPr lang="en-GB" sz="1600" b="1"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CLM3</a:t>
                      </a:r>
                      <a:r>
                        <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 How well </a:t>
                      </a:r>
                      <a:r>
                        <a:rPr lang="en-GB" sz="1600" dirty="0">
                          <a:solidFill>
                            <a:srgbClr val="FF0000"/>
                          </a:solidFill>
                          <a:effectLst/>
                          <a:highlight>
                            <a:srgbClr val="FFFF00"/>
                          </a:highlight>
                          <a:latin typeface="Calibri" panose="020F0502020204030204" pitchFamily="34" charset="0"/>
                          <a:ea typeface="MS Mincho" panose="02020609040205080304" pitchFamily="49" charset="-128"/>
                          <a:cs typeface="Arial" panose="020B0604020202020204" pitchFamily="34" charset="0"/>
                        </a:rPr>
                        <a:t>leaders and governors promote, monitor, and evaluate </a:t>
                      </a:r>
                      <a:r>
                        <a:rPr lang="en-GB" sz="1600" dirty="0">
                          <a:solidFill>
                            <a:srgbClr val="FF0000"/>
                          </a:solidFill>
                          <a:effectLst/>
                          <a:latin typeface="Calibri" panose="020F0502020204030204" pitchFamily="34" charset="0"/>
                          <a:ea typeface="MS Mincho" panose="02020609040205080304" pitchFamily="49" charset="-128"/>
                          <a:cs typeface="Arial" panose="020B0604020202020204" pitchFamily="34" charset="0"/>
                        </a:rPr>
                        <a:t>the provision for the Catholic life and mission of the school</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r>
                        <a:rPr lang="en-GB" sz="1100" b="1">
                          <a:effectLst/>
                          <a:latin typeface="Calibri" panose="020F0502020204030204" pitchFamily="34" charset="0"/>
                          <a:ea typeface="MS Mincho" panose="02020609040205080304" pitchFamily="49" charset="-128"/>
                          <a:cs typeface="Arial" panose="020B0604020202020204" pitchFamily="34" charset="0"/>
                        </a:rPr>
                        <a:t>RE3</a:t>
                      </a:r>
                      <a:r>
                        <a:rPr lang="en-GB" sz="1100">
                          <a:effectLst/>
                          <a:latin typeface="Calibri" panose="020F0502020204030204" pitchFamily="34" charset="0"/>
                          <a:ea typeface="MS Mincho" panose="02020609040205080304" pitchFamily="49" charset="-128"/>
                          <a:cs typeface="Arial" panose="020B0604020202020204" pitchFamily="34" charset="0"/>
                        </a:rPr>
                        <a:t> How well leaders and governors promote, monitor, and evaluate the provision for religious education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GB" sz="110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tabLst>
                          <a:tab pos="579755" algn="l"/>
                        </a:tabLst>
                      </a:pPr>
                      <a:r>
                        <a:rPr lang="en-GB" sz="1100" b="1">
                          <a:effectLst/>
                          <a:latin typeface="Calibri" panose="020F0502020204030204" pitchFamily="34" charset="0"/>
                          <a:ea typeface="MS Mincho" panose="02020609040205080304" pitchFamily="49" charset="-128"/>
                          <a:cs typeface="Arial" panose="020B0604020202020204" pitchFamily="34" charset="0"/>
                        </a:rPr>
                        <a:t>CW3</a:t>
                      </a:r>
                      <a:r>
                        <a:rPr lang="en-GB" sz="1100">
                          <a:effectLst/>
                          <a:latin typeface="Calibri" panose="020F0502020204030204" pitchFamily="34" charset="0"/>
                          <a:ea typeface="MS Mincho" panose="02020609040205080304" pitchFamily="49" charset="-128"/>
                          <a:cs typeface="Arial" panose="020B0604020202020204" pitchFamily="34" charset="0"/>
                        </a:rPr>
                        <a:t> How well leaders and governors monitor and evaluate the provision for collective worship</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1100" dirty="0">
                          <a:effectLst/>
                          <a:latin typeface="Calibri" panose="020F0502020204030204" pitchFamily="34" charset="0"/>
                          <a:ea typeface="MS Mincho" panose="02020609040205080304" pitchFamily="49" charset="-128"/>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683661"/>
                  </a:ext>
                </a:extLst>
              </a:tr>
            </a:tbl>
          </a:graphicData>
        </a:graphic>
      </p:graphicFrame>
      <p:sp>
        <p:nvSpPr>
          <p:cNvPr id="7" name="Rectangle 1">
            <a:extLst>
              <a:ext uri="{FF2B5EF4-FFF2-40B4-BE49-F238E27FC236}">
                <a16:creationId xmlns:a16="http://schemas.microsoft.com/office/drawing/2014/main" id="{E354AD14-4255-7940-8570-3D1DE3F5EC24}"/>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90858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181E8E-1016-A055-58B3-1306F2F782E9}"/>
              </a:ext>
            </a:extLst>
          </p:cNvPr>
          <p:cNvSpPr>
            <a:spLocks noGrp="1"/>
          </p:cNvSpPr>
          <p:nvPr>
            <p:ph type="title"/>
          </p:nvPr>
        </p:nvSpPr>
        <p:spPr/>
        <p:txBody>
          <a:bodyPr/>
          <a:lstStyle/>
          <a:p>
            <a:r>
              <a:rPr lang="en-US" b="1" dirty="0">
                <a:solidFill>
                  <a:srgbClr val="FF0000"/>
                </a:solidFill>
              </a:rPr>
              <a:t>1. Pupils contribute to and benefit from the Catholic Life and Mission - Criteria</a:t>
            </a:r>
            <a:endParaRPr lang="en-GB" dirty="0"/>
          </a:p>
        </p:txBody>
      </p:sp>
      <p:sp>
        <p:nvSpPr>
          <p:cNvPr id="5" name="Content Placeholder 4">
            <a:extLst>
              <a:ext uri="{FF2B5EF4-FFF2-40B4-BE49-F238E27FC236}">
                <a16:creationId xmlns:a16="http://schemas.microsoft.com/office/drawing/2014/main" id="{F44CD6E3-2615-A9F7-8D4C-9D72E88B60BA}"/>
              </a:ext>
            </a:extLst>
          </p:cNvPr>
          <p:cNvSpPr>
            <a:spLocks noGrp="1"/>
          </p:cNvSpPr>
          <p:nvPr>
            <p:ph sz="half" idx="1"/>
          </p:nvPr>
        </p:nvSpPr>
        <p:spPr/>
        <p:txBody>
          <a:bodyPr>
            <a:normAutofit/>
          </a:bodyPr>
          <a:lstStyle/>
          <a:p>
            <a:pPr marL="0" indent="0">
              <a:buNone/>
            </a:pPr>
            <a:r>
              <a:rPr lang="en-US" dirty="0"/>
              <a:t>• How well pupils understand, value, and contribute to the school’s Catholic life and mission </a:t>
            </a:r>
          </a:p>
          <a:p>
            <a:pPr marL="0" indent="0">
              <a:buNone/>
            </a:pPr>
            <a:r>
              <a:rPr lang="en-US" dirty="0"/>
              <a:t>• How well pupils understand that they are valued and loved as unique persons, made in the image and likeness of God</a:t>
            </a:r>
            <a:endParaRPr lang="en-GB" dirty="0"/>
          </a:p>
        </p:txBody>
      </p:sp>
      <p:sp>
        <p:nvSpPr>
          <p:cNvPr id="6" name="Content Placeholder 5">
            <a:extLst>
              <a:ext uri="{FF2B5EF4-FFF2-40B4-BE49-F238E27FC236}">
                <a16:creationId xmlns:a16="http://schemas.microsoft.com/office/drawing/2014/main" id="{C01F8DE6-4D92-7978-9168-14E37B760E95}"/>
              </a:ext>
            </a:extLst>
          </p:cNvPr>
          <p:cNvSpPr>
            <a:spLocks noGrp="1"/>
          </p:cNvSpPr>
          <p:nvPr>
            <p:ph sz="half" idx="2"/>
          </p:nvPr>
        </p:nvSpPr>
        <p:spPr/>
        <p:txBody>
          <a:bodyPr>
            <a:normAutofit/>
          </a:bodyPr>
          <a:lstStyle/>
          <a:p>
            <a:pPr marL="0" indent="0">
              <a:buNone/>
            </a:pPr>
            <a:r>
              <a:rPr lang="en-US" dirty="0"/>
              <a:t>• How well pupils flourish as they seek opportunities to grow in virtue </a:t>
            </a:r>
          </a:p>
          <a:p>
            <a:pPr marL="0" indent="0">
              <a:buNone/>
            </a:pPr>
            <a:r>
              <a:rPr lang="en-US" dirty="0"/>
              <a:t>• How well pupils respond to Catholic Social Teaching</a:t>
            </a:r>
          </a:p>
          <a:p>
            <a:pPr marL="0" indent="0">
              <a:buNone/>
            </a:pPr>
            <a:r>
              <a:rPr lang="en-US" dirty="0"/>
              <a:t>• The extent to which pupils show respect for themselves and others</a:t>
            </a:r>
          </a:p>
          <a:p>
            <a:pPr marL="0" indent="0">
              <a:buNone/>
            </a:pPr>
            <a:r>
              <a:rPr lang="en-US" dirty="0"/>
              <a:t> • How well pupils respond to the school’s chaplaincy provision.</a:t>
            </a:r>
            <a:endParaRPr lang="en-GB" dirty="0"/>
          </a:p>
        </p:txBody>
      </p:sp>
    </p:spTree>
    <p:extLst>
      <p:ext uri="{BB962C8B-B14F-4D97-AF65-F5344CB8AC3E}">
        <p14:creationId xmlns:p14="http://schemas.microsoft.com/office/powerpoint/2010/main" val="420055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A5CD68-700D-AE02-4E8E-26A17A9E126F}"/>
              </a:ext>
            </a:extLst>
          </p:cNvPr>
          <p:cNvSpPr>
            <a:spLocks noGrp="1"/>
          </p:cNvSpPr>
          <p:nvPr>
            <p:ph type="title"/>
          </p:nvPr>
        </p:nvSpPr>
        <p:spPr/>
        <p:txBody>
          <a:bodyPr/>
          <a:lstStyle/>
          <a:p>
            <a:pPr algn="ctr"/>
            <a:r>
              <a:rPr lang="en-US" b="1" dirty="0">
                <a:solidFill>
                  <a:srgbClr val="FF0000"/>
                </a:solidFill>
              </a:rPr>
              <a:t>Pupils contribute to and benefit from the Catholic Life and Mission - Evidence</a:t>
            </a:r>
            <a:endParaRPr lang="en-GB" b="1" dirty="0">
              <a:solidFill>
                <a:srgbClr val="FF0000"/>
              </a:solidFill>
            </a:endParaRPr>
          </a:p>
        </p:txBody>
      </p:sp>
      <p:sp>
        <p:nvSpPr>
          <p:cNvPr id="5" name="Content Placeholder 4">
            <a:extLst>
              <a:ext uri="{FF2B5EF4-FFF2-40B4-BE49-F238E27FC236}">
                <a16:creationId xmlns:a16="http://schemas.microsoft.com/office/drawing/2014/main" id="{A74F7FA1-5D63-DC77-AFFB-FC746B08DBB7}"/>
              </a:ext>
            </a:extLst>
          </p:cNvPr>
          <p:cNvSpPr>
            <a:spLocks noGrp="1"/>
          </p:cNvSpPr>
          <p:nvPr>
            <p:ph sz="half" idx="1"/>
          </p:nvPr>
        </p:nvSpPr>
        <p:spPr>
          <a:xfrm>
            <a:off x="838200" y="1690688"/>
            <a:ext cx="5181600" cy="4351338"/>
          </a:xfrm>
        </p:spPr>
        <p:txBody>
          <a:bodyPr>
            <a:noAutofit/>
          </a:bodyPr>
          <a:lstStyle/>
          <a:p>
            <a:r>
              <a:rPr lang="en-US" dirty="0"/>
              <a:t>conversations and interviews with pupils </a:t>
            </a:r>
          </a:p>
          <a:p>
            <a:pPr marL="0" indent="0">
              <a:buNone/>
            </a:pPr>
            <a:r>
              <a:rPr lang="en-US" dirty="0"/>
              <a:t>• conversations and interviews with staff and school leaders </a:t>
            </a:r>
          </a:p>
          <a:p>
            <a:pPr marL="0" indent="0">
              <a:buNone/>
            </a:pPr>
            <a:r>
              <a:rPr lang="en-US" dirty="0"/>
              <a:t>• conversations and interviews with those involved with the provision of chaplaincy in school </a:t>
            </a:r>
          </a:p>
          <a:p>
            <a:pPr marL="0" indent="0">
              <a:buNone/>
            </a:pPr>
            <a:r>
              <a:rPr lang="en-US" dirty="0"/>
              <a:t>• records of pupil involvement in charitable activities and campaigns, for example Caritas, </a:t>
            </a:r>
            <a:r>
              <a:rPr lang="en-US" dirty="0" err="1"/>
              <a:t>Cafod</a:t>
            </a:r>
            <a:r>
              <a:rPr lang="en-US" dirty="0"/>
              <a:t>, </a:t>
            </a:r>
            <a:r>
              <a:rPr lang="en-US" dirty="0" err="1"/>
              <a:t>Missio</a:t>
            </a:r>
            <a:r>
              <a:rPr lang="en-US" dirty="0"/>
              <a:t>, ACN, SVP, Mini Vinnies</a:t>
            </a:r>
            <a:endParaRPr lang="en-GB" dirty="0"/>
          </a:p>
        </p:txBody>
      </p:sp>
      <p:sp>
        <p:nvSpPr>
          <p:cNvPr id="6" name="Content Placeholder 5">
            <a:extLst>
              <a:ext uri="{FF2B5EF4-FFF2-40B4-BE49-F238E27FC236}">
                <a16:creationId xmlns:a16="http://schemas.microsoft.com/office/drawing/2014/main" id="{AD2CF707-BC91-805E-75D1-4C687D0BCF85}"/>
              </a:ext>
            </a:extLst>
          </p:cNvPr>
          <p:cNvSpPr>
            <a:spLocks noGrp="1"/>
          </p:cNvSpPr>
          <p:nvPr>
            <p:ph sz="half" idx="2"/>
          </p:nvPr>
        </p:nvSpPr>
        <p:spPr>
          <a:xfrm>
            <a:off x="6172202" y="1773381"/>
            <a:ext cx="5181600" cy="4462608"/>
          </a:xfrm>
        </p:spPr>
        <p:txBody>
          <a:bodyPr>
            <a:normAutofit/>
          </a:bodyPr>
          <a:lstStyle/>
          <a:p>
            <a:pPr marL="0" indent="0">
              <a:buNone/>
            </a:pPr>
            <a:r>
              <a:rPr lang="en-US" dirty="0"/>
              <a:t>• records of pupil involvement in advocacy work and campaigning work and transformational action for the poor, the </a:t>
            </a:r>
            <a:r>
              <a:rPr lang="en-US" dirty="0" err="1"/>
              <a:t>marginalised</a:t>
            </a:r>
            <a:r>
              <a:rPr lang="en-US" dirty="0"/>
              <a:t> and the unjustly treated, for example writing to MPs, sending Christmas cards to prisoners, work for climate concerns</a:t>
            </a:r>
            <a:endParaRPr lang="en-GB" dirty="0"/>
          </a:p>
        </p:txBody>
      </p:sp>
    </p:spTree>
    <p:extLst>
      <p:ext uri="{BB962C8B-B14F-4D97-AF65-F5344CB8AC3E}">
        <p14:creationId xmlns:p14="http://schemas.microsoft.com/office/powerpoint/2010/main" val="17150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1D989D-7F0F-DE67-ADCB-988D59C78681}"/>
              </a:ext>
            </a:extLst>
          </p:cNvPr>
          <p:cNvSpPr>
            <a:spLocks noGrp="1"/>
          </p:cNvSpPr>
          <p:nvPr>
            <p:ph type="title"/>
          </p:nvPr>
        </p:nvSpPr>
        <p:spPr/>
        <p:txBody>
          <a:bodyPr/>
          <a:lstStyle/>
          <a:p>
            <a:pPr algn="ctr"/>
            <a:r>
              <a:rPr lang="en-US" b="1" dirty="0">
                <a:solidFill>
                  <a:srgbClr val="FF0000"/>
                </a:solidFill>
              </a:rPr>
              <a:t>Pupils contribute to and benefit from the Catholic Life and Mission  - Evidence (</a:t>
            </a:r>
            <a:r>
              <a:rPr lang="en-US" b="1" dirty="0" err="1">
                <a:solidFill>
                  <a:srgbClr val="FF0000"/>
                </a:solidFill>
              </a:rPr>
              <a:t>cont</a:t>
            </a:r>
            <a:r>
              <a:rPr lang="en-US" b="1" dirty="0">
                <a:solidFill>
                  <a:srgbClr val="FF0000"/>
                </a:solidFill>
              </a:rPr>
              <a:t>)</a:t>
            </a:r>
            <a:endParaRPr lang="en-GB" dirty="0"/>
          </a:p>
        </p:txBody>
      </p:sp>
      <p:sp>
        <p:nvSpPr>
          <p:cNvPr id="6" name="Content Placeholder 5">
            <a:extLst>
              <a:ext uri="{FF2B5EF4-FFF2-40B4-BE49-F238E27FC236}">
                <a16:creationId xmlns:a16="http://schemas.microsoft.com/office/drawing/2014/main" id="{2F3C34BE-8D66-712E-FAAD-08A7B7BB662F}"/>
              </a:ext>
            </a:extLst>
          </p:cNvPr>
          <p:cNvSpPr>
            <a:spLocks noGrp="1"/>
          </p:cNvSpPr>
          <p:nvPr>
            <p:ph sz="half" idx="1"/>
          </p:nvPr>
        </p:nvSpPr>
        <p:spPr>
          <a:xfrm>
            <a:off x="736600" y="1927225"/>
            <a:ext cx="5181600" cy="4351338"/>
          </a:xfrm>
        </p:spPr>
        <p:txBody>
          <a:bodyPr>
            <a:normAutofit/>
          </a:bodyPr>
          <a:lstStyle/>
          <a:p>
            <a:pPr marL="0" indent="0">
              <a:buNone/>
            </a:pPr>
            <a:r>
              <a:rPr lang="en-US" dirty="0"/>
              <a:t>• records of pupil involvement in activities that contribute to the life and mission of the school, such as choirs, prayer groups, Bible studies, school chaplaincy teams, Growing in Faith Together (GIFT) </a:t>
            </a:r>
            <a:r>
              <a:rPr lang="en-US" dirty="0" err="1"/>
              <a:t>programme</a:t>
            </a:r>
            <a:r>
              <a:rPr lang="en-US" dirty="0"/>
              <a:t>, social justice groups, Eco groups and young leadership </a:t>
            </a:r>
            <a:r>
              <a:rPr lang="en-US" dirty="0" err="1"/>
              <a:t>programmes</a:t>
            </a:r>
            <a:r>
              <a:rPr lang="en-US" dirty="0"/>
              <a:t> </a:t>
            </a:r>
          </a:p>
        </p:txBody>
      </p:sp>
      <p:sp>
        <p:nvSpPr>
          <p:cNvPr id="7" name="Content Placeholder 6">
            <a:extLst>
              <a:ext uri="{FF2B5EF4-FFF2-40B4-BE49-F238E27FC236}">
                <a16:creationId xmlns:a16="http://schemas.microsoft.com/office/drawing/2014/main" id="{926AFF43-287E-B681-DCBF-D5B070EDEB9B}"/>
              </a:ext>
            </a:extLst>
          </p:cNvPr>
          <p:cNvSpPr>
            <a:spLocks noGrp="1"/>
          </p:cNvSpPr>
          <p:nvPr>
            <p:ph sz="half" idx="2"/>
          </p:nvPr>
        </p:nvSpPr>
        <p:spPr>
          <a:xfrm>
            <a:off x="6172200" y="1927225"/>
            <a:ext cx="5181600" cy="4351338"/>
          </a:xfrm>
        </p:spPr>
        <p:txBody>
          <a:bodyPr>
            <a:normAutofit/>
          </a:bodyPr>
          <a:lstStyle/>
          <a:p>
            <a:pPr marL="0" indent="0">
              <a:buNone/>
            </a:pPr>
            <a:r>
              <a:rPr lang="en-US" dirty="0"/>
              <a:t>• records of pupil involvement in those awards that further the Catholic life and mission of the school, such as the and the Faith in Action, Live Simply, and John Paul II and Oscar Romero awards </a:t>
            </a:r>
            <a:endParaRPr lang="en-GB" dirty="0"/>
          </a:p>
          <a:p>
            <a:endParaRPr lang="en-GB" dirty="0"/>
          </a:p>
        </p:txBody>
      </p:sp>
    </p:spTree>
    <p:extLst>
      <p:ext uri="{BB962C8B-B14F-4D97-AF65-F5344CB8AC3E}">
        <p14:creationId xmlns:p14="http://schemas.microsoft.com/office/powerpoint/2010/main" val="1352041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TotalTime>
  <Words>2405</Words>
  <Application>Microsoft Office PowerPoint</Application>
  <PresentationFormat>Widescreen</PresentationFormat>
  <Paragraphs>216</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Office Theme</vt:lpstr>
      <vt:lpstr>Catholic Life and Mission</vt:lpstr>
      <vt:lpstr>Genesis 1</vt:lpstr>
      <vt:lpstr>Our Catholic Life and Mission is all about the school we create and how we fill and use that space to develop children to care for others.  We are called to serve society</vt:lpstr>
      <vt:lpstr>Reading  - Matthew 14 : 13-21</vt:lpstr>
      <vt:lpstr>Our Catholic Schools - Our Catholic Life and Mission  We are the custodians of our schools for the Diocese and the Catholic Faith </vt:lpstr>
      <vt:lpstr>CSED</vt:lpstr>
      <vt:lpstr>1. Pupils contribute to and benefit from the Catholic Life and Mission - Criteria</vt:lpstr>
      <vt:lpstr>Pupils contribute to and benefit from the Catholic Life and Mission - Evidence</vt:lpstr>
      <vt:lpstr>Pupils contribute to and benefit from the Catholic Life and Mission  - Evidence (cont)</vt:lpstr>
      <vt:lpstr>Pupils contribute to and benefit from the Catholic Life and Mission - Evidence (cont)</vt:lpstr>
      <vt:lpstr>2. Provision Criteria </vt:lpstr>
      <vt:lpstr>2. Provision Criteria (cont)</vt:lpstr>
      <vt:lpstr>Provision - Evidence</vt:lpstr>
      <vt:lpstr>Possible Evidence</vt:lpstr>
      <vt:lpstr>Possible Evidence</vt:lpstr>
      <vt:lpstr>Possible Evidence</vt:lpstr>
      <vt:lpstr>Leaders and Governors promote, monitor and evaluate provision for CLM - Criteria</vt:lpstr>
      <vt:lpstr>Leaders and Governors promote, monitor and evaluate provision for CLM - Criteria</vt:lpstr>
      <vt:lpstr>Leaders and Governors promote, monitor and evaluate provision for CLM - Evidence</vt:lpstr>
      <vt:lpstr>Leaders and Governors promote, monitor and evaluate provision for CLM – Evidence (cont)</vt:lpstr>
      <vt:lpstr>Leaders and Governors promote, monitor and evaluate provision for CLM – Evidence (cont)</vt:lpstr>
      <vt:lpstr>…..and other examples………</vt:lpstr>
      <vt:lpstr>Diocesan Updates</vt:lpstr>
      <vt:lpstr>Diocesan Updates (cont)</vt:lpstr>
      <vt:lpstr>Diocesan Updates (cont)</vt:lpstr>
      <vt:lpstr>Diocesan Updates (cont)</vt:lpstr>
      <vt:lpstr>Diocesan Updates (cont)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Life and Mission</dc:title>
  <dc:creator>education</dc:creator>
  <cp:lastModifiedBy>education</cp:lastModifiedBy>
  <cp:revision>2</cp:revision>
  <dcterms:created xsi:type="dcterms:W3CDTF">2023-06-25T13:49:38Z</dcterms:created>
  <dcterms:modified xsi:type="dcterms:W3CDTF">2023-07-04T12:47:50Z</dcterms:modified>
</cp:coreProperties>
</file>