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7" r:id="rId3"/>
    <p:sldId id="267" r:id="rId4"/>
    <p:sldId id="270" r:id="rId5"/>
    <p:sldId id="269" r:id="rId6"/>
    <p:sldId id="282" r:id="rId7"/>
    <p:sldId id="275" r:id="rId8"/>
    <p:sldId id="313" r:id="rId9"/>
    <p:sldId id="285" r:id="rId10"/>
    <p:sldId id="287" r:id="rId11"/>
    <p:sldId id="289" r:id="rId12"/>
    <p:sldId id="315" r:id="rId13"/>
    <p:sldId id="309" r:id="rId14"/>
    <p:sldId id="300" r:id="rId15"/>
    <p:sldId id="301" r:id="rId16"/>
    <p:sldId id="316" r:id="rId17"/>
    <p:sldId id="317" r:id="rId18"/>
    <p:sldId id="306" r:id="rId19"/>
    <p:sldId id="307"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0B5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165069-45EC-3E4F-A2A3-584F07090400}" v="4" dt="2020-10-14T13:21:34.0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4694"/>
  </p:normalViewPr>
  <p:slideViewPr>
    <p:cSldViewPr snapToGrid="0" snapToObjects="1">
      <p:cViewPr varScale="1">
        <p:scale>
          <a:sx n="101" d="100"/>
          <a:sy n="101" d="100"/>
        </p:scale>
        <p:origin x="318" y="1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CEA982-A1BE-47F7-8236-A754F3151783}" type="datetimeFigureOut">
              <a:rPr lang="en-GB" smtClean="0"/>
              <a:t>16/09/2021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02991E-5190-4F91-95B6-82520841A767}" type="slidenum">
              <a:rPr lang="en-GB" smtClean="0"/>
              <a:t>‹#›</a:t>
            </a:fld>
            <a:endParaRPr lang="en-GB"/>
          </a:p>
        </p:txBody>
      </p:sp>
    </p:spTree>
    <p:extLst>
      <p:ext uri="{BB962C8B-B14F-4D97-AF65-F5344CB8AC3E}">
        <p14:creationId xmlns:p14="http://schemas.microsoft.com/office/powerpoint/2010/main" val="3779635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r>
              <a:rPr lang="en-GB" altLang="en-US" dirty="0"/>
              <a:t>Introduce yourself and, in case some don’t know, mention your role in school where safeguarding and child protection is concerned (if you are the DTCP say that you will talk about this in more detail during the presentation)</a:t>
            </a:r>
          </a:p>
          <a:p>
            <a:pPr eaLnBrk="1" hangingPunct="1">
              <a:buFontTx/>
              <a:buChar char="•"/>
            </a:pPr>
            <a:r>
              <a:rPr lang="en-GB" altLang="en-US" dirty="0"/>
              <a:t>This is a basic awareness session for ALL staff in school on safeguarding and child protection</a:t>
            </a:r>
          </a:p>
          <a:p>
            <a:pPr eaLnBrk="1" hangingPunct="1">
              <a:buFontTx/>
              <a:buChar char="•"/>
            </a:pPr>
            <a:r>
              <a:rPr lang="en-GB" altLang="en-US" dirty="0"/>
              <a:t>The session will last 2 hours</a:t>
            </a:r>
          </a:p>
          <a:p>
            <a:pPr eaLnBrk="1" hangingPunct="1">
              <a:buFontTx/>
              <a:buChar char="•"/>
            </a:pPr>
            <a:r>
              <a:rPr lang="en-GB" altLang="en-US" dirty="0"/>
              <a:t>Make clear that whoever you are and whatever you do in school, you have a responsibility to be clear about arrangements for child protection</a:t>
            </a:r>
          </a:p>
          <a:p>
            <a:pPr eaLnBrk="1" hangingPunct="1">
              <a:buFontTx/>
              <a:buChar char="•"/>
            </a:pPr>
            <a:r>
              <a:rPr lang="en-GB" altLang="en-US" dirty="0"/>
              <a:t>Before outlining at aims and objectives (next slide) acknowledge that child abuse is an emotive subject and that people bring a range  of experiences, knowledge, values and beliefs to training around it.</a:t>
            </a:r>
          </a:p>
          <a:p>
            <a:pPr eaLnBrk="1" hangingPunct="1">
              <a:buFontTx/>
              <a:buChar char="-"/>
            </a:pPr>
            <a:r>
              <a:rPr lang="en-GB" altLang="en-US" dirty="0"/>
              <a:t>The session will enable participants to explore what they know, what they believe and how they feel about child protection, and understand how this might impact upon their practice </a:t>
            </a:r>
          </a:p>
          <a:p>
            <a:pPr eaLnBrk="1" hangingPunct="1">
              <a:buFontTx/>
              <a:buChar char="-"/>
            </a:pPr>
            <a:r>
              <a:rPr lang="en-GB" altLang="en-US" dirty="0"/>
              <a:t>If anyone struggles with anything at all that emerges for them during or after the session then they can access support via DCPT or Cardiff Council Counselling Service…</a:t>
            </a:r>
          </a:p>
          <a:p>
            <a:pPr eaLnBrk="1" hangingPunct="1"/>
            <a:endParaRPr lang="en-GB" altLang="en-US" sz="1000" dirty="0"/>
          </a:p>
          <a:p>
            <a:pPr eaLnBrk="1" hangingPunct="1"/>
            <a:endParaRPr lang="en-GB" altLang="en-US" dirty="0"/>
          </a:p>
          <a:p>
            <a:endParaRPr lang="en-GB" dirty="0"/>
          </a:p>
        </p:txBody>
      </p:sp>
      <p:sp>
        <p:nvSpPr>
          <p:cNvPr id="4" name="Slide Number Placeholder 3"/>
          <p:cNvSpPr>
            <a:spLocks noGrp="1"/>
          </p:cNvSpPr>
          <p:nvPr>
            <p:ph type="sldNum" sz="quarter" idx="10"/>
          </p:nvPr>
        </p:nvSpPr>
        <p:spPr/>
        <p:txBody>
          <a:bodyPr/>
          <a:lstStyle/>
          <a:p>
            <a:fld id="{0702991E-5190-4F91-95B6-82520841A767}" type="slidenum">
              <a:rPr lang="en-GB" smtClean="0"/>
              <a:t>1</a:t>
            </a:fld>
            <a:endParaRPr lang="en-GB"/>
          </a:p>
        </p:txBody>
      </p:sp>
    </p:spTree>
    <p:extLst>
      <p:ext uri="{BB962C8B-B14F-4D97-AF65-F5344CB8AC3E}">
        <p14:creationId xmlns:p14="http://schemas.microsoft.com/office/powerpoint/2010/main" val="1448598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02991E-5190-4F91-95B6-82520841A767}" type="slidenum">
              <a:rPr lang="en-GB" smtClean="0"/>
              <a:t>14</a:t>
            </a:fld>
            <a:endParaRPr lang="en-GB"/>
          </a:p>
        </p:txBody>
      </p:sp>
    </p:spTree>
    <p:extLst>
      <p:ext uri="{BB962C8B-B14F-4D97-AF65-F5344CB8AC3E}">
        <p14:creationId xmlns:p14="http://schemas.microsoft.com/office/powerpoint/2010/main" val="4260265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02991E-5190-4F91-95B6-82520841A767}" type="slidenum">
              <a:rPr lang="en-GB" smtClean="0"/>
              <a:t>15</a:t>
            </a:fld>
            <a:endParaRPr lang="en-GB"/>
          </a:p>
        </p:txBody>
      </p:sp>
    </p:spTree>
    <p:extLst>
      <p:ext uri="{BB962C8B-B14F-4D97-AF65-F5344CB8AC3E}">
        <p14:creationId xmlns:p14="http://schemas.microsoft.com/office/powerpoint/2010/main" val="1743914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02991E-5190-4F91-95B6-82520841A767}" type="slidenum">
              <a:rPr lang="en-GB" smtClean="0"/>
              <a:t>18</a:t>
            </a:fld>
            <a:endParaRPr lang="en-GB"/>
          </a:p>
        </p:txBody>
      </p:sp>
    </p:spTree>
    <p:extLst>
      <p:ext uri="{BB962C8B-B14F-4D97-AF65-F5344CB8AC3E}">
        <p14:creationId xmlns:p14="http://schemas.microsoft.com/office/powerpoint/2010/main" val="2404588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02991E-5190-4F91-95B6-82520841A767}" type="slidenum">
              <a:rPr lang="en-GB" smtClean="0"/>
              <a:t>19</a:t>
            </a:fld>
            <a:endParaRPr lang="en-GB"/>
          </a:p>
        </p:txBody>
      </p:sp>
    </p:spTree>
    <p:extLst>
      <p:ext uri="{BB962C8B-B14F-4D97-AF65-F5344CB8AC3E}">
        <p14:creationId xmlns:p14="http://schemas.microsoft.com/office/powerpoint/2010/main" val="1477916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r>
              <a:rPr lang="en-GB" altLang="en-US" sz="1200" b="1" dirty="0"/>
              <a:t>Go through each of the bullet points explaining that these are minimum requirements</a:t>
            </a:r>
          </a:p>
          <a:p>
            <a:pPr eaLnBrk="1" hangingPunct="1">
              <a:buFontTx/>
              <a:buChar char="•"/>
            </a:pPr>
            <a:r>
              <a:rPr lang="en-GB" altLang="en-US" sz="1200" dirty="0"/>
              <a:t>Explain that the school has a child protection policy which everyone should already be aware of and have read</a:t>
            </a:r>
          </a:p>
          <a:p>
            <a:pPr eaLnBrk="1" hangingPunct="1">
              <a:buFontTx/>
              <a:buChar char="•"/>
            </a:pPr>
            <a:r>
              <a:rPr lang="en-GB" altLang="en-US" sz="1200" dirty="0"/>
              <a:t>If anyone hasn’t then they can get a copy from DCPT</a:t>
            </a:r>
          </a:p>
          <a:p>
            <a:pPr eaLnBrk="1" hangingPunct="1">
              <a:buFontTx/>
              <a:buChar char="•"/>
            </a:pPr>
            <a:r>
              <a:rPr lang="en-GB" altLang="en-US" sz="1200" dirty="0"/>
              <a:t>Will there be any breaks? Are you going to use any case studies or exercises? What scope will there be for discussion?</a:t>
            </a:r>
          </a:p>
          <a:p>
            <a:pPr eaLnBrk="1" hangingPunct="1">
              <a:buFontTx/>
              <a:buChar char="•"/>
            </a:pPr>
            <a:r>
              <a:rPr lang="en-GB" altLang="en-US" sz="1200" dirty="0"/>
              <a:t>Any questions before we start?</a:t>
            </a:r>
          </a:p>
          <a:p>
            <a:pPr eaLnBrk="1" hangingPunct="1"/>
            <a:endParaRPr lang="en-GB" altLang="en-US" dirty="0"/>
          </a:p>
          <a:p>
            <a:pPr eaLnBrk="1" hangingPunct="1"/>
            <a:endParaRPr lang="en-GB" altLang="en-US" dirty="0"/>
          </a:p>
          <a:p>
            <a:endParaRPr lang="en-GB" dirty="0"/>
          </a:p>
        </p:txBody>
      </p:sp>
      <p:sp>
        <p:nvSpPr>
          <p:cNvPr id="4" name="Slide Number Placeholder 3"/>
          <p:cNvSpPr>
            <a:spLocks noGrp="1"/>
          </p:cNvSpPr>
          <p:nvPr>
            <p:ph type="sldNum" sz="quarter" idx="10"/>
          </p:nvPr>
        </p:nvSpPr>
        <p:spPr/>
        <p:txBody>
          <a:bodyPr/>
          <a:lstStyle/>
          <a:p>
            <a:fld id="{0702991E-5190-4F91-95B6-82520841A767}" type="slidenum">
              <a:rPr lang="en-GB" smtClean="0"/>
              <a:t>2</a:t>
            </a:fld>
            <a:endParaRPr lang="en-GB"/>
          </a:p>
        </p:txBody>
      </p:sp>
    </p:spTree>
    <p:extLst>
      <p:ext uri="{BB962C8B-B14F-4D97-AF65-F5344CB8AC3E}">
        <p14:creationId xmlns:p14="http://schemas.microsoft.com/office/powerpoint/2010/main" val="33489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02991E-5190-4F91-95B6-82520841A767}" type="slidenum">
              <a:rPr lang="en-GB" smtClean="0"/>
              <a:t>6</a:t>
            </a:fld>
            <a:endParaRPr lang="en-GB"/>
          </a:p>
        </p:txBody>
      </p:sp>
    </p:spTree>
    <p:extLst>
      <p:ext uri="{BB962C8B-B14F-4D97-AF65-F5344CB8AC3E}">
        <p14:creationId xmlns:p14="http://schemas.microsoft.com/office/powerpoint/2010/main" val="1812816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dirty="0"/>
              <a:t>A child In Need usually has a </a:t>
            </a:r>
            <a:r>
              <a:rPr lang="en-GB" altLang="en-US" b="1" dirty="0"/>
              <a:t>combination </a:t>
            </a:r>
            <a:r>
              <a:rPr lang="en-GB" altLang="en-US" dirty="0"/>
              <a:t>of needs and stresses which will severely affect their outcomes in both the long and short term unless there is a concerted effort to create improvements, but they </a:t>
            </a:r>
            <a:r>
              <a:rPr lang="en-GB" altLang="en-US" b="1" dirty="0"/>
              <a:t>do not </a:t>
            </a:r>
            <a:r>
              <a:rPr lang="en-GB" altLang="en-US" dirty="0"/>
              <a:t>require child protection measures at this time (consent required)</a:t>
            </a:r>
          </a:p>
          <a:p>
            <a:pPr eaLnBrk="1" hangingPunct="1"/>
            <a:r>
              <a:rPr lang="en-GB" altLang="en-US" dirty="0"/>
              <a:t>A child in need of protection is at imminent risk of significant harm (consent </a:t>
            </a:r>
            <a:r>
              <a:rPr lang="en-GB" altLang="en-US" b="1" dirty="0"/>
              <a:t>not </a:t>
            </a:r>
            <a:r>
              <a:rPr lang="en-GB" altLang="en-US" dirty="0"/>
              <a:t>required)</a:t>
            </a:r>
          </a:p>
          <a:p>
            <a:pPr eaLnBrk="1" hangingPunct="1"/>
            <a:r>
              <a:rPr lang="en-GB" altLang="en-US" dirty="0"/>
              <a:t>Information should only be shared on a ‘need to know’ not ‘would like’ to know basis.</a:t>
            </a:r>
          </a:p>
          <a:p>
            <a:pPr eaLnBrk="1" hangingPunct="1"/>
            <a:r>
              <a:rPr lang="en-GB" altLang="en-US" dirty="0"/>
              <a:t>If you are asked information about a child and/or its family and are unsure about divulging that information then seek advice from DCPT beforehand </a:t>
            </a:r>
          </a:p>
          <a:p>
            <a:endParaRPr lang="en-GB" dirty="0"/>
          </a:p>
        </p:txBody>
      </p:sp>
      <p:sp>
        <p:nvSpPr>
          <p:cNvPr id="4" name="Slide Number Placeholder 3"/>
          <p:cNvSpPr>
            <a:spLocks noGrp="1"/>
          </p:cNvSpPr>
          <p:nvPr>
            <p:ph type="sldNum" sz="quarter" idx="10"/>
          </p:nvPr>
        </p:nvSpPr>
        <p:spPr/>
        <p:txBody>
          <a:bodyPr/>
          <a:lstStyle/>
          <a:p>
            <a:fld id="{0702991E-5190-4F91-95B6-82520841A767}" type="slidenum">
              <a:rPr lang="en-GB" smtClean="0"/>
              <a:t>8</a:t>
            </a:fld>
            <a:endParaRPr lang="en-GB"/>
          </a:p>
        </p:txBody>
      </p:sp>
    </p:spTree>
    <p:extLst>
      <p:ext uri="{BB962C8B-B14F-4D97-AF65-F5344CB8AC3E}">
        <p14:creationId xmlns:p14="http://schemas.microsoft.com/office/powerpoint/2010/main" val="1315988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02991E-5190-4F91-95B6-82520841A767}" type="slidenum">
              <a:rPr lang="en-GB" smtClean="0"/>
              <a:t>9</a:t>
            </a:fld>
            <a:endParaRPr lang="en-GB"/>
          </a:p>
        </p:txBody>
      </p:sp>
    </p:spTree>
    <p:extLst>
      <p:ext uri="{BB962C8B-B14F-4D97-AF65-F5344CB8AC3E}">
        <p14:creationId xmlns:p14="http://schemas.microsoft.com/office/powerpoint/2010/main" val="1116918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02991E-5190-4F91-95B6-82520841A767}" type="slidenum">
              <a:rPr lang="en-GB" smtClean="0"/>
              <a:t>10</a:t>
            </a:fld>
            <a:endParaRPr lang="en-GB"/>
          </a:p>
        </p:txBody>
      </p:sp>
    </p:spTree>
    <p:extLst>
      <p:ext uri="{BB962C8B-B14F-4D97-AF65-F5344CB8AC3E}">
        <p14:creationId xmlns:p14="http://schemas.microsoft.com/office/powerpoint/2010/main" val="2930553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02991E-5190-4F91-95B6-82520841A767}" type="slidenum">
              <a:rPr lang="en-GB" smtClean="0"/>
              <a:t>11</a:t>
            </a:fld>
            <a:endParaRPr lang="en-GB"/>
          </a:p>
        </p:txBody>
      </p:sp>
    </p:spTree>
    <p:extLst>
      <p:ext uri="{BB962C8B-B14F-4D97-AF65-F5344CB8AC3E}">
        <p14:creationId xmlns:p14="http://schemas.microsoft.com/office/powerpoint/2010/main" val="45366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02991E-5190-4F91-95B6-82520841A767}" type="slidenum">
              <a:rPr lang="en-GB" smtClean="0"/>
              <a:t>12</a:t>
            </a:fld>
            <a:endParaRPr lang="en-GB"/>
          </a:p>
        </p:txBody>
      </p:sp>
    </p:spTree>
    <p:extLst>
      <p:ext uri="{BB962C8B-B14F-4D97-AF65-F5344CB8AC3E}">
        <p14:creationId xmlns:p14="http://schemas.microsoft.com/office/powerpoint/2010/main" val="1886876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02991E-5190-4F91-95B6-82520841A767}" type="slidenum">
              <a:rPr lang="en-GB" smtClean="0"/>
              <a:t>13</a:t>
            </a:fld>
            <a:endParaRPr lang="en-GB"/>
          </a:p>
        </p:txBody>
      </p:sp>
    </p:spTree>
    <p:extLst>
      <p:ext uri="{BB962C8B-B14F-4D97-AF65-F5344CB8AC3E}">
        <p14:creationId xmlns:p14="http://schemas.microsoft.com/office/powerpoint/2010/main" val="3889052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3C84270E-ABB9-6749-BA3D-571FF85842FC}" type="datetimeFigureOut">
              <a:rPr lang="en-US" smtClean="0"/>
              <a:t>9/16/2021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F006B-862D-CE4D-A073-B0D51A62FBD6}" type="slidenum">
              <a:rPr lang="en-US" smtClean="0"/>
              <a:t>‹#›</a:t>
            </a:fld>
            <a:endParaRPr lang="en-US"/>
          </a:p>
        </p:txBody>
      </p:sp>
    </p:spTree>
    <p:extLst>
      <p:ext uri="{BB962C8B-B14F-4D97-AF65-F5344CB8AC3E}">
        <p14:creationId xmlns:p14="http://schemas.microsoft.com/office/powerpoint/2010/main" val="384488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C84270E-ABB9-6749-BA3D-571FF85842FC}" type="datetimeFigureOut">
              <a:rPr lang="en-US" smtClean="0"/>
              <a:t>9/16/2021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F006B-862D-CE4D-A073-B0D51A62FBD6}" type="slidenum">
              <a:rPr lang="en-US" smtClean="0"/>
              <a:t>‹#›</a:t>
            </a:fld>
            <a:endParaRPr lang="en-US"/>
          </a:p>
        </p:txBody>
      </p:sp>
    </p:spTree>
    <p:extLst>
      <p:ext uri="{BB962C8B-B14F-4D97-AF65-F5344CB8AC3E}">
        <p14:creationId xmlns:p14="http://schemas.microsoft.com/office/powerpoint/2010/main" val="2708438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C84270E-ABB9-6749-BA3D-571FF85842FC}" type="datetimeFigureOut">
              <a:rPr lang="en-US" smtClean="0"/>
              <a:t>9/16/2021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F006B-862D-CE4D-A073-B0D51A62FBD6}" type="slidenum">
              <a:rPr lang="en-US" smtClean="0"/>
              <a:t>‹#›</a:t>
            </a:fld>
            <a:endParaRPr lang="en-US"/>
          </a:p>
        </p:txBody>
      </p:sp>
    </p:spTree>
    <p:extLst>
      <p:ext uri="{BB962C8B-B14F-4D97-AF65-F5344CB8AC3E}">
        <p14:creationId xmlns:p14="http://schemas.microsoft.com/office/powerpoint/2010/main" val="4146109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C84270E-ABB9-6749-BA3D-571FF85842FC}" type="datetimeFigureOut">
              <a:rPr lang="en-US" smtClean="0"/>
              <a:t>9/16/2021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F006B-862D-CE4D-A073-B0D51A62FBD6}" type="slidenum">
              <a:rPr lang="en-US" smtClean="0"/>
              <a:t>‹#›</a:t>
            </a:fld>
            <a:endParaRPr lang="en-US"/>
          </a:p>
        </p:txBody>
      </p:sp>
    </p:spTree>
    <p:extLst>
      <p:ext uri="{BB962C8B-B14F-4D97-AF65-F5344CB8AC3E}">
        <p14:creationId xmlns:p14="http://schemas.microsoft.com/office/powerpoint/2010/main" val="3136656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C84270E-ABB9-6749-BA3D-571FF85842FC}" type="datetimeFigureOut">
              <a:rPr lang="en-US" smtClean="0"/>
              <a:t>9/16/2021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F006B-862D-CE4D-A073-B0D51A62FBD6}" type="slidenum">
              <a:rPr lang="en-US" smtClean="0"/>
              <a:t>‹#›</a:t>
            </a:fld>
            <a:endParaRPr lang="en-US"/>
          </a:p>
        </p:txBody>
      </p:sp>
    </p:spTree>
    <p:extLst>
      <p:ext uri="{BB962C8B-B14F-4D97-AF65-F5344CB8AC3E}">
        <p14:creationId xmlns:p14="http://schemas.microsoft.com/office/powerpoint/2010/main" val="2162724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3C84270E-ABB9-6749-BA3D-571FF85842FC}" type="datetimeFigureOut">
              <a:rPr lang="en-US" smtClean="0"/>
              <a:t>9/16/2021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AF006B-862D-CE4D-A073-B0D51A62FBD6}" type="slidenum">
              <a:rPr lang="en-US" smtClean="0"/>
              <a:t>‹#›</a:t>
            </a:fld>
            <a:endParaRPr lang="en-US"/>
          </a:p>
        </p:txBody>
      </p:sp>
    </p:spTree>
    <p:extLst>
      <p:ext uri="{BB962C8B-B14F-4D97-AF65-F5344CB8AC3E}">
        <p14:creationId xmlns:p14="http://schemas.microsoft.com/office/powerpoint/2010/main" val="2505062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3C84270E-ABB9-6749-BA3D-571FF85842FC}" type="datetimeFigureOut">
              <a:rPr lang="en-US" smtClean="0"/>
              <a:t>9/16/2021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AF006B-862D-CE4D-A073-B0D51A62FBD6}" type="slidenum">
              <a:rPr lang="en-US" smtClean="0"/>
              <a:t>‹#›</a:t>
            </a:fld>
            <a:endParaRPr lang="en-US"/>
          </a:p>
        </p:txBody>
      </p:sp>
    </p:spTree>
    <p:extLst>
      <p:ext uri="{BB962C8B-B14F-4D97-AF65-F5344CB8AC3E}">
        <p14:creationId xmlns:p14="http://schemas.microsoft.com/office/powerpoint/2010/main" val="1226202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3C84270E-ABB9-6749-BA3D-571FF85842FC}" type="datetimeFigureOut">
              <a:rPr lang="en-US" smtClean="0"/>
              <a:t>9/16/2021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AF006B-862D-CE4D-A073-B0D51A62FBD6}" type="slidenum">
              <a:rPr lang="en-US" smtClean="0"/>
              <a:t>‹#›</a:t>
            </a:fld>
            <a:endParaRPr lang="en-US"/>
          </a:p>
        </p:txBody>
      </p:sp>
    </p:spTree>
    <p:extLst>
      <p:ext uri="{BB962C8B-B14F-4D97-AF65-F5344CB8AC3E}">
        <p14:creationId xmlns:p14="http://schemas.microsoft.com/office/powerpoint/2010/main" val="2386299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84270E-ABB9-6749-BA3D-571FF85842FC}" type="datetimeFigureOut">
              <a:rPr lang="en-US" smtClean="0"/>
              <a:t>9/16/2021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AF006B-862D-CE4D-A073-B0D51A62FBD6}" type="slidenum">
              <a:rPr lang="en-US" smtClean="0"/>
              <a:t>‹#›</a:t>
            </a:fld>
            <a:endParaRPr lang="en-US"/>
          </a:p>
        </p:txBody>
      </p:sp>
    </p:spTree>
    <p:extLst>
      <p:ext uri="{BB962C8B-B14F-4D97-AF65-F5344CB8AC3E}">
        <p14:creationId xmlns:p14="http://schemas.microsoft.com/office/powerpoint/2010/main" val="1163322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C84270E-ABB9-6749-BA3D-571FF85842FC}" type="datetimeFigureOut">
              <a:rPr lang="en-US" smtClean="0"/>
              <a:t>9/16/2021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AF006B-862D-CE4D-A073-B0D51A62FBD6}" type="slidenum">
              <a:rPr lang="en-US" smtClean="0"/>
              <a:t>‹#›</a:t>
            </a:fld>
            <a:endParaRPr lang="en-US"/>
          </a:p>
        </p:txBody>
      </p:sp>
    </p:spTree>
    <p:extLst>
      <p:ext uri="{BB962C8B-B14F-4D97-AF65-F5344CB8AC3E}">
        <p14:creationId xmlns:p14="http://schemas.microsoft.com/office/powerpoint/2010/main" val="1505917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C84270E-ABB9-6749-BA3D-571FF85842FC}" type="datetimeFigureOut">
              <a:rPr lang="en-US" smtClean="0"/>
              <a:t>9/16/2021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AF006B-862D-CE4D-A073-B0D51A62FBD6}" type="slidenum">
              <a:rPr lang="en-US" smtClean="0"/>
              <a:t>‹#›</a:t>
            </a:fld>
            <a:endParaRPr lang="en-US"/>
          </a:p>
        </p:txBody>
      </p:sp>
    </p:spTree>
    <p:extLst>
      <p:ext uri="{BB962C8B-B14F-4D97-AF65-F5344CB8AC3E}">
        <p14:creationId xmlns:p14="http://schemas.microsoft.com/office/powerpoint/2010/main" val="2119281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84270E-ABB9-6749-BA3D-571FF85842FC}" type="datetimeFigureOut">
              <a:rPr lang="en-US" smtClean="0"/>
              <a:t>9/16/2021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AF006B-862D-CE4D-A073-B0D51A62FBD6}" type="slidenum">
              <a:rPr lang="en-US" smtClean="0"/>
              <a:t>‹#›</a:t>
            </a:fld>
            <a:endParaRPr lang="en-US"/>
          </a:p>
        </p:txBody>
      </p:sp>
      <p:pic>
        <p:nvPicPr>
          <p:cNvPr id="7" name="Picture 6" descr="Powerpoint2.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5577479"/>
            <a:ext cx="9144000" cy="1280521"/>
          </a:xfrm>
          <a:prstGeom prst="rect">
            <a:avLst/>
          </a:prstGeom>
        </p:spPr>
      </p:pic>
    </p:spTree>
    <p:extLst>
      <p:ext uri="{BB962C8B-B14F-4D97-AF65-F5344CB8AC3E}">
        <p14:creationId xmlns:p14="http://schemas.microsoft.com/office/powerpoint/2010/main" val="3153698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680"/>
            <a:ext cx="9144000" cy="6949680"/>
          </a:xfrm>
          <a:prstGeom prst="rect">
            <a:avLst/>
          </a:prstGeom>
        </p:spPr>
      </p:pic>
      <p:sp>
        <p:nvSpPr>
          <p:cNvPr id="3" name="TextBox 2"/>
          <p:cNvSpPr txBox="1"/>
          <p:nvPr/>
        </p:nvSpPr>
        <p:spPr>
          <a:xfrm>
            <a:off x="2900517" y="1838632"/>
            <a:ext cx="3569109" cy="923330"/>
          </a:xfrm>
          <a:prstGeom prst="rect">
            <a:avLst/>
          </a:prstGeom>
          <a:noFill/>
        </p:spPr>
        <p:txBody>
          <a:bodyPr wrap="square" rtlCol="0">
            <a:spAutoFit/>
          </a:bodyPr>
          <a:lstStyle/>
          <a:p>
            <a:pPr algn="ctr"/>
            <a:r>
              <a:rPr lang="en-GB" b="1" dirty="0"/>
              <a:t>CHILD PROTECTION</a:t>
            </a:r>
          </a:p>
          <a:p>
            <a:endParaRPr lang="en-GB" dirty="0"/>
          </a:p>
          <a:p>
            <a:pPr algn="ctr"/>
            <a:r>
              <a:rPr lang="en-GB" dirty="0"/>
              <a:t>SAFEGUARDING CHILDREN</a:t>
            </a:r>
          </a:p>
        </p:txBody>
      </p:sp>
    </p:spTree>
    <p:extLst>
      <p:ext uri="{BB962C8B-B14F-4D97-AF65-F5344CB8AC3E}">
        <p14:creationId xmlns:p14="http://schemas.microsoft.com/office/powerpoint/2010/main" val="3375240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160"/>
            <a:ext cx="9144000" cy="5590408"/>
          </a:xfrm>
          <a:prstGeom prst="rect">
            <a:avLst/>
          </a:prstGeom>
        </p:spPr>
      </p:pic>
      <p:sp>
        <p:nvSpPr>
          <p:cNvPr id="2" name="TextBox 1"/>
          <p:cNvSpPr txBox="1"/>
          <p:nvPr/>
        </p:nvSpPr>
        <p:spPr>
          <a:xfrm>
            <a:off x="1404594" y="301658"/>
            <a:ext cx="6297105" cy="369332"/>
          </a:xfrm>
          <a:prstGeom prst="rect">
            <a:avLst/>
          </a:prstGeom>
          <a:noFill/>
        </p:spPr>
        <p:txBody>
          <a:bodyPr wrap="square" rtlCol="0">
            <a:spAutoFit/>
          </a:bodyPr>
          <a:lstStyle/>
          <a:p>
            <a:pPr algn="ctr"/>
            <a:endParaRPr lang="en-GB" dirty="0"/>
          </a:p>
        </p:txBody>
      </p:sp>
      <p:sp>
        <p:nvSpPr>
          <p:cNvPr id="5" name="Rectangle 2"/>
          <p:cNvSpPr>
            <a:spLocks noGrp="1" noChangeArrowheads="1"/>
          </p:cNvSpPr>
          <p:nvPr>
            <p:ph type="title"/>
          </p:nvPr>
        </p:nvSpPr>
        <p:spPr>
          <a:xfrm>
            <a:off x="468313" y="476250"/>
            <a:ext cx="8229600" cy="1143000"/>
          </a:xfrm>
        </p:spPr>
        <p:txBody>
          <a:bodyPr>
            <a:normAutofit/>
          </a:bodyPr>
          <a:lstStyle/>
          <a:p>
            <a:pPr eaLnBrk="1" hangingPunct="1"/>
            <a:r>
              <a:rPr lang="en-GB" altLang="en-US" sz="3600" b="1" dirty="0"/>
              <a:t>Sexual Abuse</a:t>
            </a:r>
          </a:p>
        </p:txBody>
      </p:sp>
      <p:sp>
        <p:nvSpPr>
          <p:cNvPr id="6" name="Rectangle 3"/>
          <p:cNvSpPr>
            <a:spLocks noGrp="1" noChangeArrowheads="1"/>
          </p:cNvSpPr>
          <p:nvPr>
            <p:ph idx="1"/>
          </p:nvPr>
        </p:nvSpPr>
        <p:spPr>
          <a:xfrm>
            <a:off x="468313" y="1844675"/>
            <a:ext cx="8229600" cy="4137025"/>
          </a:xfrm>
        </p:spPr>
        <p:txBody>
          <a:bodyPr>
            <a:normAutofit/>
          </a:bodyPr>
          <a:lstStyle/>
          <a:p>
            <a:pPr marL="0" indent="0">
              <a:buNone/>
            </a:pPr>
            <a:r>
              <a:rPr lang="en-GB" sz="2400" dirty="0"/>
              <a:t>Forcing or enticing a child or young person to take part in sexual activities, whether or not the child is aware of what is happening, including: physical contact, including penetrative or non-penetrative acts; non-contact activities, such as involving children in looking at, or in the production of, pornographic material or watching sexual activities or encouraging children to behave in sexually inappropriate ways</a:t>
            </a:r>
          </a:p>
        </p:txBody>
      </p:sp>
    </p:spTree>
    <p:extLst>
      <p:ext uri="{BB962C8B-B14F-4D97-AF65-F5344CB8AC3E}">
        <p14:creationId xmlns:p14="http://schemas.microsoft.com/office/powerpoint/2010/main" val="2230030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160"/>
            <a:ext cx="9144000" cy="5590408"/>
          </a:xfrm>
          <a:prstGeom prst="rect">
            <a:avLst/>
          </a:prstGeom>
        </p:spPr>
      </p:pic>
      <p:sp>
        <p:nvSpPr>
          <p:cNvPr id="2" name="TextBox 1"/>
          <p:cNvSpPr txBox="1"/>
          <p:nvPr/>
        </p:nvSpPr>
        <p:spPr>
          <a:xfrm>
            <a:off x="1404594" y="301658"/>
            <a:ext cx="6297105" cy="369332"/>
          </a:xfrm>
          <a:prstGeom prst="rect">
            <a:avLst/>
          </a:prstGeom>
          <a:noFill/>
        </p:spPr>
        <p:txBody>
          <a:bodyPr wrap="square" rtlCol="0">
            <a:spAutoFit/>
          </a:bodyPr>
          <a:lstStyle/>
          <a:p>
            <a:pPr algn="ctr"/>
            <a:endParaRPr lang="en-GB" dirty="0"/>
          </a:p>
        </p:txBody>
      </p:sp>
      <p:sp>
        <p:nvSpPr>
          <p:cNvPr id="5" name="Rectangle 2"/>
          <p:cNvSpPr>
            <a:spLocks noGrp="1" noChangeArrowheads="1"/>
          </p:cNvSpPr>
          <p:nvPr>
            <p:ph type="title"/>
          </p:nvPr>
        </p:nvSpPr>
        <p:spPr>
          <a:xfrm>
            <a:off x="468313" y="476250"/>
            <a:ext cx="8229600" cy="1143000"/>
          </a:xfrm>
        </p:spPr>
        <p:txBody>
          <a:bodyPr>
            <a:normAutofit/>
          </a:bodyPr>
          <a:lstStyle/>
          <a:p>
            <a:pPr eaLnBrk="1" hangingPunct="1"/>
            <a:r>
              <a:rPr lang="en-GB" altLang="en-US" sz="3600" b="1" dirty="0"/>
              <a:t>Neglect</a:t>
            </a:r>
          </a:p>
        </p:txBody>
      </p:sp>
      <p:sp>
        <p:nvSpPr>
          <p:cNvPr id="6" name="Rectangle 3"/>
          <p:cNvSpPr>
            <a:spLocks noGrp="1" noChangeArrowheads="1"/>
          </p:cNvSpPr>
          <p:nvPr>
            <p:ph idx="1"/>
          </p:nvPr>
        </p:nvSpPr>
        <p:spPr>
          <a:xfrm>
            <a:off x="395288" y="1628775"/>
            <a:ext cx="8229600" cy="4137025"/>
          </a:xfrm>
        </p:spPr>
        <p:txBody>
          <a:bodyPr/>
          <a:lstStyle/>
          <a:p>
            <a:pPr>
              <a:lnSpc>
                <a:spcPct val="90000"/>
              </a:lnSpc>
              <a:buNone/>
            </a:pPr>
            <a:r>
              <a:rPr lang="en-GB" altLang="en-US" sz="2800" dirty="0"/>
              <a:t>	</a:t>
            </a:r>
            <a:r>
              <a:rPr lang="en-GB" dirty="0"/>
              <a:t>Failure to meet basic physical, emotional or psychological needs which is likely to result in impairment of health or development</a:t>
            </a:r>
            <a:endParaRPr lang="en-GB" altLang="en-US" sz="2400" dirty="0"/>
          </a:p>
        </p:txBody>
      </p:sp>
    </p:spTree>
    <p:extLst>
      <p:ext uri="{BB962C8B-B14F-4D97-AF65-F5344CB8AC3E}">
        <p14:creationId xmlns:p14="http://schemas.microsoft.com/office/powerpoint/2010/main" val="1863121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160"/>
            <a:ext cx="9144000" cy="5590408"/>
          </a:xfrm>
          <a:prstGeom prst="rect">
            <a:avLst/>
          </a:prstGeom>
        </p:spPr>
      </p:pic>
      <p:sp>
        <p:nvSpPr>
          <p:cNvPr id="2" name="TextBox 1"/>
          <p:cNvSpPr txBox="1"/>
          <p:nvPr/>
        </p:nvSpPr>
        <p:spPr>
          <a:xfrm>
            <a:off x="1404594" y="301658"/>
            <a:ext cx="6297105" cy="369332"/>
          </a:xfrm>
          <a:prstGeom prst="rect">
            <a:avLst/>
          </a:prstGeom>
          <a:noFill/>
        </p:spPr>
        <p:txBody>
          <a:bodyPr wrap="square" rtlCol="0">
            <a:spAutoFit/>
          </a:bodyPr>
          <a:lstStyle/>
          <a:p>
            <a:pPr algn="ctr"/>
            <a:endParaRPr lang="en-GB" dirty="0"/>
          </a:p>
        </p:txBody>
      </p:sp>
      <p:sp>
        <p:nvSpPr>
          <p:cNvPr id="5" name="Rectangle 2"/>
          <p:cNvSpPr>
            <a:spLocks noGrp="1" noChangeArrowheads="1"/>
          </p:cNvSpPr>
          <p:nvPr>
            <p:ph type="title"/>
          </p:nvPr>
        </p:nvSpPr>
        <p:spPr>
          <a:xfrm>
            <a:off x="468313" y="476250"/>
            <a:ext cx="8229600" cy="1143000"/>
          </a:xfrm>
        </p:spPr>
        <p:txBody>
          <a:bodyPr/>
          <a:lstStyle/>
          <a:p>
            <a:r>
              <a:rPr lang="en-GB" altLang="en-US" sz="3600" b="1" dirty="0"/>
              <a:t>Emotional/Psychological</a:t>
            </a:r>
            <a:r>
              <a:rPr lang="en-GB" altLang="en-US" sz="2800" dirty="0"/>
              <a:t> </a:t>
            </a:r>
            <a:r>
              <a:rPr lang="en-GB" altLang="en-US" sz="3600" b="1" dirty="0"/>
              <a:t>Abuse</a:t>
            </a:r>
          </a:p>
        </p:txBody>
      </p:sp>
      <p:sp>
        <p:nvSpPr>
          <p:cNvPr id="6" name="Rectangle 3"/>
          <p:cNvSpPr>
            <a:spLocks noGrp="1" noChangeArrowheads="1"/>
          </p:cNvSpPr>
          <p:nvPr>
            <p:ph idx="1"/>
          </p:nvPr>
        </p:nvSpPr>
        <p:spPr>
          <a:xfrm>
            <a:off x="395288" y="1628775"/>
            <a:ext cx="8229600" cy="4137025"/>
          </a:xfrm>
        </p:spPr>
        <p:txBody>
          <a:bodyPr/>
          <a:lstStyle/>
          <a:p>
            <a:pPr marL="0" indent="0">
              <a:buNone/>
            </a:pPr>
            <a:r>
              <a:rPr lang="en-GB" dirty="0"/>
              <a:t>Threats of harm or abandonment, coercive control, humiliation, verbal or racial abuse, isolation or withdrawal from services or supportive networks, witnessing abuse of others</a:t>
            </a:r>
          </a:p>
        </p:txBody>
      </p:sp>
    </p:spTree>
    <p:extLst>
      <p:ext uri="{BB962C8B-B14F-4D97-AF65-F5344CB8AC3E}">
        <p14:creationId xmlns:p14="http://schemas.microsoft.com/office/powerpoint/2010/main" val="3191011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0271"/>
            <a:ext cx="9144000" cy="6115665"/>
          </a:xfrm>
          <a:prstGeom prst="rect">
            <a:avLst/>
          </a:prstGeom>
        </p:spPr>
      </p:pic>
      <p:sp>
        <p:nvSpPr>
          <p:cNvPr id="2" name="TextBox 1"/>
          <p:cNvSpPr txBox="1"/>
          <p:nvPr/>
        </p:nvSpPr>
        <p:spPr>
          <a:xfrm>
            <a:off x="1404594" y="301658"/>
            <a:ext cx="6297105" cy="369332"/>
          </a:xfrm>
          <a:prstGeom prst="rect">
            <a:avLst/>
          </a:prstGeom>
          <a:noFill/>
        </p:spPr>
        <p:txBody>
          <a:bodyPr wrap="square" rtlCol="0">
            <a:spAutoFit/>
          </a:bodyPr>
          <a:lstStyle/>
          <a:p>
            <a:pPr algn="ctr"/>
            <a:endParaRPr lang="en-GB" dirty="0"/>
          </a:p>
        </p:txBody>
      </p:sp>
      <p:sp>
        <p:nvSpPr>
          <p:cNvPr id="5" name="Title 1"/>
          <p:cNvSpPr>
            <a:spLocks noGrp="1"/>
          </p:cNvSpPr>
          <p:nvPr>
            <p:ph type="title"/>
          </p:nvPr>
        </p:nvSpPr>
        <p:spPr>
          <a:xfrm>
            <a:off x="296944" y="133236"/>
            <a:ext cx="8229600" cy="1143000"/>
          </a:xfrm>
        </p:spPr>
        <p:txBody>
          <a:bodyPr>
            <a:normAutofit fontScale="90000"/>
          </a:bodyPr>
          <a:lstStyle/>
          <a:p>
            <a:r>
              <a:rPr lang="en-GB" altLang="en-US" sz="4000" b="1" dirty="0"/>
              <a:t>Financial Abuse</a:t>
            </a:r>
            <a:br>
              <a:rPr lang="en-GB" altLang="en-US" sz="4000" b="1" dirty="0"/>
            </a:br>
            <a:br>
              <a:rPr lang="en-GB" altLang="en-US" sz="4000" b="1" dirty="0"/>
            </a:br>
            <a:br>
              <a:rPr lang="en-GB" altLang="en-US" sz="4000" b="1" dirty="0"/>
            </a:br>
            <a:br>
              <a:rPr lang="en-GB" altLang="en-US" sz="4000" b="1" dirty="0"/>
            </a:br>
            <a:br>
              <a:rPr lang="en-GB" altLang="en-US" sz="4000" b="1" dirty="0"/>
            </a:br>
            <a:br>
              <a:rPr lang="en-GB" altLang="en-US" sz="4000" b="1" dirty="0"/>
            </a:br>
            <a:br>
              <a:rPr lang="en-GB" altLang="en-US" sz="4000" b="1" dirty="0"/>
            </a:br>
            <a:r>
              <a:rPr lang="en-GB" altLang="en-US" sz="4000" b="1" dirty="0"/>
              <a:t>Financial Abuse</a:t>
            </a:r>
            <a:br>
              <a:rPr lang="en-GB" altLang="en-US" sz="4000" b="1" dirty="0"/>
            </a:br>
            <a:br>
              <a:rPr lang="en-GB" altLang="en-US" sz="4000" b="1" dirty="0"/>
            </a:br>
            <a:r>
              <a:rPr lang="en-GB" sz="3100" dirty="0"/>
              <a:t>This category will be less prevalent for a child but indicators could be:</a:t>
            </a:r>
            <a:br>
              <a:rPr lang="en-GB" sz="3100" dirty="0"/>
            </a:br>
            <a:r>
              <a:rPr lang="en-GB" sz="3100" dirty="0"/>
              <a:t> </a:t>
            </a:r>
            <a:br>
              <a:rPr lang="en-GB" sz="3100" dirty="0"/>
            </a:br>
            <a:r>
              <a:rPr lang="en-GB" sz="3100" dirty="0"/>
              <a:t>not meeting their needs for care and support which are provided through direct payments; or</a:t>
            </a:r>
            <a:br>
              <a:rPr lang="en-GB" sz="3100" dirty="0"/>
            </a:br>
            <a:r>
              <a:rPr lang="en-GB" sz="3100" dirty="0"/>
              <a:t>complaints that personal property is missing</a:t>
            </a:r>
            <a:br>
              <a:rPr lang="en-GB" dirty="0"/>
            </a:br>
            <a:r>
              <a:rPr lang="en-GB" altLang="en-US" sz="4000" b="1" dirty="0">
                <a:latin typeface="+mn-lt"/>
              </a:rPr>
              <a:t> </a:t>
            </a:r>
          </a:p>
        </p:txBody>
      </p:sp>
    </p:spTree>
    <p:extLst>
      <p:ext uri="{BB962C8B-B14F-4D97-AF65-F5344CB8AC3E}">
        <p14:creationId xmlns:p14="http://schemas.microsoft.com/office/powerpoint/2010/main" val="2135262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590408"/>
          </a:xfrm>
          <a:prstGeom prst="rect">
            <a:avLst/>
          </a:prstGeom>
        </p:spPr>
      </p:pic>
      <p:sp>
        <p:nvSpPr>
          <p:cNvPr id="2" name="TextBox 1"/>
          <p:cNvSpPr txBox="1"/>
          <p:nvPr/>
        </p:nvSpPr>
        <p:spPr>
          <a:xfrm>
            <a:off x="1404594" y="301658"/>
            <a:ext cx="6297105" cy="369332"/>
          </a:xfrm>
          <a:prstGeom prst="rect">
            <a:avLst/>
          </a:prstGeom>
          <a:noFill/>
        </p:spPr>
        <p:txBody>
          <a:bodyPr wrap="square" rtlCol="0">
            <a:spAutoFit/>
          </a:bodyPr>
          <a:lstStyle/>
          <a:p>
            <a:pPr algn="ctr"/>
            <a:endParaRPr lang="en-GB" dirty="0"/>
          </a:p>
        </p:txBody>
      </p:sp>
      <p:sp>
        <p:nvSpPr>
          <p:cNvPr id="5" name="Title 1"/>
          <p:cNvSpPr>
            <a:spLocks noGrp="1"/>
          </p:cNvSpPr>
          <p:nvPr>
            <p:ph type="title"/>
          </p:nvPr>
        </p:nvSpPr>
        <p:spPr>
          <a:xfrm>
            <a:off x="457200" y="144010"/>
            <a:ext cx="8229600" cy="1143000"/>
          </a:xfrm>
        </p:spPr>
        <p:txBody>
          <a:bodyPr>
            <a:normAutofit fontScale="90000"/>
          </a:bodyPr>
          <a:lstStyle/>
          <a:p>
            <a:r>
              <a:rPr lang="en-GB" altLang="en-US" b="1" dirty="0"/>
              <a:t>Allegations Against Staff Member in a School Setting</a:t>
            </a:r>
          </a:p>
        </p:txBody>
      </p:sp>
      <p:sp>
        <p:nvSpPr>
          <p:cNvPr id="6" name="Content Placeholder 2"/>
          <p:cNvSpPr>
            <a:spLocks noGrp="1"/>
          </p:cNvSpPr>
          <p:nvPr>
            <p:ph idx="1"/>
          </p:nvPr>
        </p:nvSpPr>
        <p:spPr>
          <a:xfrm>
            <a:off x="457200" y="1545770"/>
            <a:ext cx="8229600" cy="4525963"/>
          </a:xfrm>
        </p:spPr>
        <p:txBody>
          <a:bodyPr>
            <a:normAutofit fontScale="32500" lnSpcReduction="20000"/>
          </a:bodyPr>
          <a:lstStyle/>
          <a:p>
            <a:r>
              <a:rPr lang="en-GB" altLang="en-US" sz="5200" dirty="0"/>
              <a:t>Report to Headteacher (or COG if allegation is in respect of Head)</a:t>
            </a:r>
          </a:p>
          <a:p>
            <a:r>
              <a:rPr lang="en-GB" altLang="en-US" sz="5200" dirty="0"/>
              <a:t>The Head or COG makes initial enquires (but not investigate) i.e. Who, What, Where, When.</a:t>
            </a:r>
          </a:p>
          <a:p>
            <a:r>
              <a:rPr lang="en-GB" altLang="en-US" sz="5200" dirty="0"/>
              <a:t>Contact MASH where there is a clear allegation of abuse – physical, emotional or sexual -  advise of the incident and subsequently complete a referral form. </a:t>
            </a:r>
          </a:p>
          <a:p>
            <a:r>
              <a:rPr lang="en-GB" altLang="en-US" sz="5200" dirty="0"/>
              <a:t>Contact your named HR officer (at this point a decision around suspension / Risk Management will need to be considered) </a:t>
            </a:r>
          </a:p>
          <a:p>
            <a:r>
              <a:rPr lang="en-GB" altLang="en-US" sz="5200" dirty="0"/>
              <a:t>If the allegation is against agency staff - contact the agency’s Safeguarding Officer </a:t>
            </a:r>
          </a:p>
          <a:p>
            <a:r>
              <a:rPr lang="en-GB" altLang="en-US" sz="5200" dirty="0"/>
              <a:t>Discuss the incident with parents, sharing enough information as is relevant</a:t>
            </a:r>
          </a:p>
          <a:p>
            <a:r>
              <a:rPr lang="en-GB" altLang="en-US" sz="5200" dirty="0"/>
              <a:t>MASH will liaise with the Designated Officer for Safeguarding (DOS) and hold a strategy discussion if it meets criteria, consideration given to S.47 investigation.</a:t>
            </a:r>
          </a:p>
          <a:p>
            <a:r>
              <a:rPr lang="en-GB" altLang="en-US" sz="5200" dirty="0"/>
              <a:t>If it doesn’t reach criteria, it will refer back for internal investigation / disciplinary where required.</a:t>
            </a:r>
          </a:p>
          <a:p>
            <a:r>
              <a:rPr lang="en-GB" altLang="en-US" sz="5200" dirty="0"/>
              <a:t>If it does meet criteria then a professional strategy meeting will be held and either the Head or COG invited.</a:t>
            </a:r>
          </a:p>
          <a:p>
            <a:r>
              <a:rPr lang="en-GB" altLang="en-US" sz="5200" dirty="0"/>
              <a:t>CONTACT MASH OR HR IF YOU ARE UNSURE IF IT REACHES CRITERIA</a:t>
            </a:r>
          </a:p>
          <a:p>
            <a:endParaRPr lang="en-GB" altLang="en-US" dirty="0"/>
          </a:p>
          <a:p>
            <a:endParaRPr lang="en-GB" altLang="en-US" dirty="0"/>
          </a:p>
          <a:p>
            <a:endParaRPr lang="en-GB" altLang="en-US" dirty="0"/>
          </a:p>
        </p:txBody>
      </p:sp>
    </p:spTree>
    <p:extLst>
      <p:ext uri="{BB962C8B-B14F-4D97-AF65-F5344CB8AC3E}">
        <p14:creationId xmlns:p14="http://schemas.microsoft.com/office/powerpoint/2010/main" val="857687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160"/>
            <a:ext cx="9144000" cy="5590408"/>
          </a:xfrm>
          <a:prstGeom prst="rect">
            <a:avLst/>
          </a:prstGeom>
        </p:spPr>
      </p:pic>
      <p:sp>
        <p:nvSpPr>
          <p:cNvPr id="2" name="TextBox 1"/>
          <p:cNvSpPr txBox="1"/>
          <p:nvPr/>
        </p:nvSpPr>
        <p:spPr>
          <a:xfrm>
            <a:off x="1423447" y="325142"/>
            <a:ext cx="6297105" cy="369332"/>
          </a:xfrm>
          <a:prstGeom prst="rect">
            <a:avLst/>
          </a:prstGeom>
          <a:noFill/>
        </p:spPr>
        <p:txBody>
          <a:bodyPr wrap="square" rtlCol="0">
            <a:spAutoFit/>
          </a:bodyPr>
          <a:lstStyle/>
          <a:p>
            <a:pPr algn="ctr"/>
            <a:endParaRPr lang="en-GB" dirty="0"/>
          </a:p>
        </p:txBody>
      </p:sp>
      <p:sp>
        <p:nvSpPr>
          <p:cNvPr id="5" name="Rectangle 2"/>
          <p:cNvSpPr>
            <a:spLocks noGrp="1" noChangeArrowheads="1"/>
          </p:cNvSpPr>
          <p:nvPr>
            <p:ph type="title"/>
          </p:nvPr>
        </p:nvSpPr>
        <p:spPr>
          <a:xfrm>
            <a:off x="457200" y="274638"/>
            <a:ext cx="8229600" cy="1143000"/>
          </a:xfrm>
        </p:spPr>
        <p:txBody>
          <a:bodyPr>
            <a:normAutofit fontScale="90000"/>
          </a:bodyPr>
          <a:lstStyle/>
          <a:p>
            <a:pPr eaLnBrk="1" hangingPunct="1"/>
            <a:br>
              <a:rPr lang="en-GB" altLang="en-US" sz="2800" b="1" dirty="0"/>
            </a:br>
            <a:r>
              <a:rPr lang="en-GB" altLang="en-US" sz="2800" b="1" dirty="0"/>
              <a:t>Safer Schools – allegations against staff members</a:t>
            </a:r>
            <a:br>
              <a:rPr lang="en-GB" altLang="en-US" sz="2800" b="1" dirty="0"/>
            </a:br>
            <a:br>
              <a:rPr lang="en-GB" altLang="en-US" sz="2800" b="1" dirty="0"/>
            </a:br>
            <a:endParaRPr lang="en-GB" altLang="en-US" sz="2800" b="1" dirty="0"/>
          </a:p>
        </p:txBody>
      </p:sp>
      <p:sp>
        <p:nvSpPr>
          <p:cNvPr id="6" name="Rectangle 3"/>
          <p:cNvSpPr>
            <a:spLocks noGrp="1" noChangeArrowheads="1"/>
          </p:cNvSpPr>
          <p:nvPr>
            <p:ph idx="1"/>
          </p:nvPr>
        </p:nvSpPr>
        <p:spPr>
          <a:xfrm>
            <a:off x="395288" y="1412875"/>
            <a:ext cx="8291512" cy="4713288"/>
          </a:xfrm>
        </p:spPr>
        <p:txBody>
          <a:bodyPr/>
          <a:lstStyle/>
          <a:p>
            <a:pPr eaLnBrk="1" hangingPunct="1">
              <a:lnSpc>
                <a:spcPct val="80000"/>
              </a:lnSpc>
              <a:buClr>
                <a:schemeClr val="tx1"/>
              </a:buClr>
              <a:buFont typeface="Wingdings" pitchFamily="2" charset="2"/>
              <a:buChar char="Ø"/>
            </a:pPr>
            <a:r>
              <a:rPr lang="en-GB" altLang="en-US" sz="1800" dirty="0"/>
              <a:t>Loyalty vs Concern</a:t>
            </a:r>
          </a:p>
          <a:p>
            <a:pPr eaLnBrk="1" hangingPunct="1">
              <a:lnSpc>
                <a:spcPct val="80000"/>
              </a:lnSpc>
              <a:buClr>
                <a:schemeClr val="tx1"/>
              </a:buClr>
              <a:buFont typeface="Wingdings" pitchFamily="2" charset="2"/>
              <a:buChar char="Ø"/>
            </a:pPr>
            <a:r>
              <a:rPr lang="en-GB" altLang="en-US" sz="1800" dirty="0"/>
              <a:t>Reporting concerns – refer don’t investigate</a:t>
            </a:r>
          </a:p>
          <a:p>
            <a:pPr eaLnBrk="1" hangingPunct="1">
              <a:lnSpc>
                <a:spcPct val="80000"/>
              </a:lnSpc>
              <a:buClr>
                <a:schemeClr val="tx1"/>
              </a:buClr>
              <a:buFont typeface="Wingdings" pitchFamily="2" charset="2"/>
              <a:buChar char="Ø"/>
            </a:pPr>
            <a:r>
              <a:rPr lang="en-GB" altLang="en-US" sz="1800" dirty="0"/>
              <a:t>Think the Unthinkable</a:t>
            </a:r>
            <a:endParaRPr lang="en-GB" altLang="en-US" sz="1800" u="sng" dirty="0"/>
          </a:p>
          <a:p>
            <a:pPr eaLnBrk="1" hangingPunct="1">
              <a:lnSpc>
                <a:spcPct val="80000"/>
              </a:lnSpc>
            </a:pPr>
            <a:endParaRPr lang="en-GB" altLang="en-US" sz="1800" u="sng" dirty="0"/>
          </a:p>
        </p:txBody>
      </p:sp>
    </p:spTree>
    <p:extLst>
      <p:ext uri="{BB962C8B-B14F-4D97-AF65-F5344CB8AC3E}">
        <p14:creationId xmlns:p14="http://schemas.microsoft.com/office/powerpoint/2010/main" val="729646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622D1-BBCC-AE45-A447-8ECC5B6D977B}"/>
              </a:ext>
            </a:extLst>
          </p:cNvPr>
          <p:cNvSpPr>
            <a:spLocks noGrp="1"/>
          </p:cNvSpPr>
          <p:nvPr>
            <p:ph type="title"/>
          </p:nvPr>
        </p:nvSpPr>
        <p:spPr>
          <a:xfrm>
            <a:off x="457200" y="46037"/>
            <a:ext cx="8229600" cy="901020"/>
          </a:xfrm>
        </p:spPr>
        <p:txBody>
          <a:bodyPr/>
          <a:lstStyle/>
          <a:p>
            <a:r>
              <a:rPr lang="en-GB" dirty="0"/>
              <a:t>Governor Responsibilities</a:t>
            </a:r>
          </a:p>
        </p:txBody>
      </p:sp>
      <p:sp>
        <p:nvSpPr>
          <p:cNvPr id="3" name="Content Placeholder 2">
            <a:extLst>
              <a:ext uri="{FF2B5EF4-FFF2-40B4-BE49-F238E27FC236}">
                <a16:creationId xmlns:a16="http://schemas.microsoft.com/office/drawing/2014/main" id="{1ABEA09D-7201-E74F-9BEA-AF7930A7B3CB}"/>
              </a:ext>
            </a:extLst>
          </p:cNvPr>
          <p:cNvSpPr>
            <a:spLocks noGrp="1"/>
          </p:cNvSpPr>
          <p:nvPr>
            <p:ph idx="1"/>
          </p:nvPr>
        </p:nvSpPr>
        <p:spPr>
          <a:xfrm>
            <a:off x="457200" y="990594"/>
            <a:ext cx="8229600" cy="4525963"/>
          </a:xfrm>
        </p:spPr>
        <p:txBody>
          <a:bodyPr>
            <a:noAutofit/>
          </a:bodyPr>
          <a:lstStyle/>
          <a:p>
            <a:pPr lvl="0"/>
            <a:r>
              <a:rPr lang="en-GB" sz="1600" dirty="0"/>
              <a:t>The school has an effective child protection policy and procedures in place that is in accordance with local authority guidance and locally agreed interagency procedures</a:t>
            </a:r>
          </a:p>
          <a:p>
            <a:pPr marL="0" indent="0">
              <a:buNone/>
            </a:pPr>
            <a:endParaRPr lang="en-GB" sz="1600" dirty="0"/>
          </a:p>
          <a:p>
            <a:pPr lvl="0"/>
            <a:r>
              <a:rPr lang="en-GB" sz="1600" dirty="0"/>
              <a:t>The school’s child protection policy and procedures are:</a:t>
            </a:r>
          </a:p>
          <a:p>
            <a:pPr lvl="1"/>
            <a:r>
              <a:rPr lang="en-GB" sz="1600" dirty="0"/>
              <a:t>Available to parents and carers</a:t>
            </a:r>
          </a:p>
          <a:p>
            <a:pPr lvl="1"/>
            <a:r>
              <a:rPr lang="en-GB" sz="1600" dirty="0"/>
              <a:t>Provided in a format appropriate to the understanding of children, and in particular for children with additional needs</a:t>
            </a:r>
          </a:p>
          <a:p>
            <a:pPr marL="0" indent="0">
              <a:buNone/>
            </a:pPr>
            <a:endParaRPr lang="en-GB" sz="1600" dirty="0"/>
          </a:p>
          <a:p>
            <a:pPr lvl="0"/>
            <a:r>
              <a:rPr lang="en-GB" sz="1600" dirty="0"/>
              <a:t>Ensure the school operates safe recruitment procedures that take account of the need to safeguard children and young people, including arrangements to ensure that all appropriate checks are carried out for new staff and volunteers who will work with children, including relevant DBS checks</a:t>
            </a:r>
          </a:p>
          <a:p>
            <a:pPr marL="0" indent="0">
              <a:buNone/>
            </a:pPr>
            <a:endParaRPr lang="en-GB" sz="1600" dirty="0"/>
          </a:p>
          <a:p>
            <a:pPr lvl="0"/>
            <a:r>
              <a:rPr lang="en-GB" sz="1600" dirty="0"/>
              <a:t>Ensure that the headteacher and all other permanent staff and volunteers who work with children undertake appropriate training to equip them with the knowledge and skills that are necessary to carry out their responsibilities for child protection effectively: and is kept up-to date by refresher training</a:t>
            </a:r>
          </a:p>
        </p:txBody>
      </p:sp>
    </p:spTree>
    <p:extLst>
      <p:ext uri="{BB962C8B-B14F-4D97-AF65-F5344CB8AC3E}">
        <p14:creationId xmlns:p14="http://schemas.microsoft.com/office/powerpoint/2010/main" val="2263276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622D1-BBCC-AE45-A447-8ECC5B6D977B}"/>
              </a:ext>
            </a:extLst>
          </p:cNvPr>
          <p:cNvSpPr>
            <a:spLocks noGrp="1"/>
          </p:cNvSpPr>
          <p:nvPr>
            <p:ph type="title"/>
          </p:nvPr>
        </p:nvSpPr>
        <p:spPr>
          <a:xfrm>
            <a:off x="457200" y="46037"/>
            <a:ext cx="8229600" cy="1143000"/>
          </a:xfrm>
        </p:spPr>
        <p:txBody>
          <a:bodyPr/>
          <a:lstStyle/>
          <a:p>
            <a:r>
              <a:rPr lang="en-GB" dirty="0"/>
              <a:t>Governor Responsibilities</a:t>
            </a:r>
          </a:p>
        </p:txBody>
      </p:sp>
      <p:sp>
        <p:nvSpPr>
          <p:cNvPr id="3" name="Content Placeholder 2">
            <a:extLst>
              <a:ext uri="{FF2B5EF4-FFF2-40B4-BE49-F238E27FC236}">
                <a16:creationId xmlns:a16="http://schemas.microsoft.com/office/drawing/2014/main" id="{1ABEA09D-7201-E74F-9BEA-AF7930A7B3CB}"/>
              </a:ext>
            </a:extLst>
          </p:cNvPr>
          <p:cNvSpPr>
            <a:spLocks noGrp="1"/>
          </p:cNvSpPr>
          <p:nvPr>
            <p:ph idx="1"/>
          </p:nvPr>
        </p:nvSpPr>
        <p:spPr>
          <a:xfrm>
            <a:off x="457200" y="1164770"/>
            <a:ext cx="8229600" cy="4525963"/>
          </a:xfrm>
        </p:spPr>
        <p:txBody>
          <a:bodyPr>
            <a:normAutofit/>
          </a:bodyPr>
          <a:lstStyle/>
          <a:p>
            <a:pPr marL="0" indent="0">
              <a:buNone/>
            </a:pPr>
            <a:r>
              <a:rPr lang="en-GB" sz="800" dirty="0"/>
              <a:t> </a:t>
            </a:r>
            <a:endParaRPr lang="en-GB" sz="4800" dirty="0"/>
          </a:p>
          <a:p>
            <a:pPr lvl="0"/>
            <a:r>
              <a:rPr lang="en-GB" sz="1700" dirty="0"/>
              <a:t>Give clear guidance to temporary staff and volunteers providing cover during absences and who will be working with children and young people on the schools arrangements for child protection and their responsibilities</a:t>
            </a:r>
          </a:p>
          <a:p>
            <a:pPr marL="0" indent="0">
              <a:buNone/>
            </a:pPr>
            <a:endParaRPr lang="en-GB" sz="1700" dirty="0"/>
          </a:p>
          <a:p>
            <a:pPr lvl="0"/>
            <a:r>
              <a:rPr lang="en-GB" sz="1700" dirty="0"/>
              <a:t>Ensure that the governing body addresses any identified weaknesses in regard to child protection arrangements that are brought to its attention</a:t>
            </a:r>
          </a:p>
          <a:p>
            <a:pPr marL="0" indent="0">
              <a:buNone/>
            </a:pPr>
            <a:endParaRPr lang="en-GB" sz="1700" dirty="0"/>
          </a:p>
          <a:p>
            <a:pPr lvl="0"/>
            <a:r>
              <a:rPr lang="en-GB" sz="1700" dirty="0"/>
              <a:t>The governing body to ensure that the designated senior person (DSP),  designated governor for child protection and the chair of governors undertake and maintain relevant safeguarding training as agreed by the Regional Safeguarding Board. </a:t>
            </a:r>
          </a:p>
          <a:p>
            <a:pPr marL="0" indent="0">
              <a:buNone/>
            </a:pPr>
            <a:endParaRPr lang="en-GB" dirty="0"/>
          </a:p>
        </p:txBody>
      </p:sp>
    </p:spTree>
    <p:extLst>
      <p:ext uri="{BB962C8B-B14F-4D97-AF65-F5344CB8AC3E}">
        <p14:creationId xmlns:p14="http://schemas.microsoft.com/office/powerpoint/2010/main" val="2844746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160"/>
            <a:ext cx="9144000" cy="5590408"/>
          </a:xfrm>
          <a:prstGeom prst="rect">
            <a:avLst/>
          </a:prstGeom>
        </p:spPr>
      </p:pic>
      <p:sp>
        <p:nvSpPr>
          <p:cNvPr id="2" name="TextBox 1"/>
          <p:cNvSpPr txBox="1"/>
          <p:nvPr/>
        </p:nvSpPr>
        <p:spPr>
          <a:xfrm>
            <a:off x="1404594" y="301658"/>
            <a:ext cx="6297105" cy="369332"/>
          </a:xfrm>
          <a:prstGeom prst="rect">
            <a:avLst/>
          </a:prstGeom>
          <a:noFill/>
        </p:spPr>
        <p:txBody>
          <a:bodyPr wrap="square" rtlCol="0">
            <a:spAutoFit/>
          </a:bodyPr>
          <a:lstStyle/>
          <a:p>
            <a:pPr algn="ctr"/>
            <a:endParaRPr lang="en-GB" dirty="0"/>
          </a:p>
        </p:txBody>
      </p:sp>
      <p:sp>
        <p:nvSpPr>
          <p:cNvPr id="5" name="Rectangle 2"/>
          <p:cNvSpPr>
            <a:spLocks noGrp="1" noChangeArrowheads="1"/>
          </p:cNvSpPr>
          <p:nvPr>
            <p:ph type="title"/>
          </p:nvPr>
        </p:nvSpPr>
        <p:spPr>
          <a:xfrm>
            <a:off x="457200" y="274638"/>
            <a:ext cx="8229600" cy="1143000"/>
          </a:xfrm>
        </p:spPr>
        <p:txBody>
          <a:bodyPr/>
          <a:lstStyle/>
          <a:p>
            <a:pPr eaLnBrk="1" hangingPunct="1"/>
            <a:r>
              <a:rPr lang="en-GB" altLang="en-US" sz="3200" b="1">
                <a:solidFill>
                  <a:schemeClr val="tx1"/>
                </a:solidFill>
              </a:rPr>
              <a:t>The protection of children is a multi agency responsibility.</a:t>
            </a:r>
          </a:p>
        </p:txBody>
      </p:sp>
      <p:sp>
        <p:nvSpPr>
          <p:cNvPr id="6" name="Rectangle 3"/>
          <p:cNvSpPr txBox="1">
            <a:spLocks noChangeArrowheads="1"/>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ct val="0"/>
              </a:spcBef>
              <a:buFontTx/>
              <a:buNone/>
            </a:pPr>
            <a:endParaRPr lang="en-GB" altLang="en-US" dirty="0"/>
          </a:p>
          <a:p>
            <a:pPr algn="ctr">
              <a:spcBef>
                <a:spcPct val="0"/>
              </a:spcBef>
              <a:buFontTx/>
              <a:buNone/>
            </a:pPr>
            <a:r>
              <a:rPr lang="en-GB" altLang="en-US" sz="2400" dirty="0"/>
              <a:t>			</a:t>
            </a:r>
          </a:p>
          <a:p>
            <a:pPr algn="ctr">
              <a:spcBef>
                <a:spcPct val="0"/>
              </a:spcBef>
              <a:buFontTx/>
              <a:buNone/>
            </a:pPr>
            <a:r>
              <a:rPr lang="en-GB" altLang="en-US" sz="2400" dirty="0"/>
              <a:t>				</a:t>
            </a:r>
            <a:r>
              <a:rPr lang="en-GB" altLang="en-US" sz="3600" dirty="0"/>
              <a:t>You might hold a small </a:t>
            </a:r>
          </a:p>
          <a:p>
            <a:pPr algn="ctr">
              <a:spcBef>
                <a:spcPct val="0"/>
              </a:spcBef>
              <a:buFontTx/>
              <a:buNone/>
            </a:pPr>
            <a:r>
              <a:rPr lang="en-GB" altLang="en-US" sz="3600" dirty="0"/>
              <a:t>				part of that jigsaw</a:t>
            </a:r>
          </a:p>
          <a:p>
            <a:pPr algn="ctr">
              <a:spcBef>
                <a:spcPct val="0"/>
              </a:spcBef>
              <a:buFontTx/>
              <a:buNone/>
            </a:pPr>
            <a:endParaRPr lang="en-GB" altLang="en-US" sz="3600" dirty="0"/>
          </a:p>
          <a:p>
            <a:pPr algn="ctr">
              <a:spcBef>
                <a:spcPct val="0"/>
              </a:spcBef>
              <a:buFontTx/>
              <a:buNone/>
            </a:pPr>
            <a:r>
              <a:rPr lang="en-GB" altLang="en-US" sz="3600" dirty="0"/>
              <a:t>				Thank you</a:t>
            </a:r>
          </a:p>
          <a:p>
            <a:pPr algn="r"/>
            <a:endParaRPr lang="en-GB" altLang="en-US" sz="3600" dirty="0"/>
          </a:p>
        </p:txBody>
      </p:sp>
      <p:pic>
        <p:nvPicPr>
          <p:cNvPr id="7" name="Picture 4" descr="MC90043485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2060575"/>
            <a:ext cx="266382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5049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 calcmode="lin" valueType="num">
                                      <p:cBhvr additive="base">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8"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1000" fill="hold"/>
                                        <p:tgtEl>
                                          <p:spTgt spid="7"/>
                                        </p:tgtEl>
                                        <p:attrNameLst>
                                          <p:attrName>ppt_x</p:attrName>
                                        </p:attrNameLst>
                                      </p:cBhvr>
                                      <p:tavLst>
                                        <p:tav tm="0">
                                          <p:val>
                                            <p:strVal val="0-#ppt_w/2"/>
                                          </p:val>
                                        </p:tav>
                                        <p:tav tm="100000">
                                          <p:val>
                                            <p:strVal val="#ppt_x"/>
                                          </p:val>
                                        </p:tav>
                                      </p:tavLst>
                                    </p:anim>
                                    <p:anim calcmode="lin" valueType="num">
                                      <p:cBhvr additive="base">
                                        <p:cTn id="33"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160"/>
            <a:ext cx="9144000" cy="5590408"/>
          </a:xfrm>
          <a:prstGeom prst="rect">
            <a:avLst/>
          </a:prstGeom>
        </p:spPr>
      </p:pic>
      <p:sp>
        <p:nvSpPr>
          <p:cNvPr id="2" name="TextBox 1"/>
          <p:cNvSpPr txBox="1"/>
          <p:nvPr/>
        </p:nvSpPr>
        <p:spPr>
          <a:xfrm>
            <a:off x="1404594" y="301658"/>
            <a:ext cx="6297105" cy="369332"/>
          </a:xfrm>
          <a:prstGeom prst="rect">
            <a:avLst/>
          </a:prstGeom>
          <a:noFill/>
        </p:spPr>
        <p:txBody>
          <a:bodyPr wrap="square" rtlCol="0">
            <a:spAutoFit/>
          </a:bodyPr>
          <a:lstStyle/>
          <a:p>
            <a:pPr algn="ctr"/>
            <a:endParaRPr lang="en-GB" dirty="0"/>
          </a:p>
        </p:txBody>
      </p:sp>
      <p:sp>
        <p:nvSpPr>
          <p:cNvPr id="5" name="Rectangle 2"/>
          <p:cNvSpPr>
            <a:spLocks noGrp="1" noChangeArrowheads="1"/>
          </p:cNvSpPr>
          <p:nvPr>
            <p:ph type="title"/>
          </p:nvPr>
        </p:nvSpPr>
        <p:spPr>
          <a:xfrm>
            <a:off x="457200" y="274638"/>
            <a:ext cx="8229600" cy="1143000"/>
          </a:xfrm>
        </p:spPr>
        <p:txBody>
          <a:bodyPr/>
          <a:lstStyle/>
          <a:p>
            <a:pPr eaLnBrk="1" hangingPunct="1"/>
            <a:r>
              <a:rPr lang="en-GB" altLang="en-US" sz="2800"/>
              <a:t>Useful Contacts</a:t>
            </a:r>
          </a:p>
        </p:txBody>
      </p:sp>
      <p:sp>
        <p:nvSpPr>
          <p:cNvPr id="6" name="Rectangle 3"/>
          <p:cNvSpPr txBox="1">
            <a:spLocks noChangeArrowheads="1"/>
          </p:cNvSpPr>
          <p:nvPr/>
        </p:nvSpPr>
        <p:spPr>
          <a:xfrm>
            <a:off x="395288" y="1367518"/>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defRPr/>
            </a:pPr>
            <a:r>
              <a:rPr lang="en-GB" altLang="en-US" sz="1800" b="1" dirty="0"/>
              <a:t>Lynda Gallagher – Designated Safeguarding Officer (DOS) 02922 330889</a:t>
            </a:r>
          </a:p>
          <a:p>
            <a:pPr>
              <a:lnSpc>
                <a:spcPct val="80000"/>
              </a:lnSpc>
              <a:defRPr/>
            </a:pPr>
            <a:endParaRPr lang="en-GB" altLang="en-US" sz="1200" b="1" dirty="0"/>
          </a:p>
          <a:p>
            <a:pPr>
              <a:lnSpc>
                <a:spcPct val="80000"/>
              </a:lnSpc>
              <a:defRPr/>
            </a:pPr>
            <a:r>
              <a:rPr lang="en-GB" altLang="en-US" sz="1800" b="1" dirty="0"/>
              <a:t>Kate Willington - Education Safeguarding Officer </a:t>
            </a:r>
          </a:p>
          <a:p>
            <a:pPr>
              <a:lnSpc>
                <a:spcPct val="80000"/>
              </a:lnSpc>
              <a:defRPr/>
            </a:pPr>
            <a:r>
              <a:rPr lang="en-GB" altLang="en-US" sz="1800" b="1" dirty="0"/>
              <a:t>Nikki Loukisas – Education Safeguarding Officer 02922 330876</a:t>
            </a:r>
          </a:p>
          <a:p>
            <a:pPr>
              <a:lnSpc>
                <a:spcPct val="80000"/>
              </a:lnSpc>
              <a:defRPr/>
            </a:pPr>
            <a:r>
              <a:rPr lang="en-GB" altLang="en-US" sz="1800" b="1" dirty="0"/>
              <a:t>Jo Bowman – Education Safeguarding Officer 02922 330876</a:t>
            </a:r>
          </a:p>
          <a:p>
            <a:pPr>
              <a:lnSpc>
                <a:spcPct val="80000"/>
              </a:lnSpc>
              <a:defRPr/>
            </a:pPr>
            <a:r>
              <a:rPr lang="en-GB" altLang="en-US" sz="1800" b="1" dirty="0"/>
              <a:t>Amy Powell – Education Safeguarding Officer 02922 330876</a:t>
            </a:r>
          </a:p>
          <a:p>
            <a:pPr>
              <a:lnSpc>
                <a:spcPct val="80000"/>
              </a:lnSpc>
              <a:defRPr/>
            </a:pPr>
            <a:r>
              <a:rPr lang="en-GB" altLang="en-US" sz="1800" b="1" dirty="0"/>
              <a:t>Alexis Morley - Education Safeguarding Officer </a:t>
            </a:r>
          </a:p>
          <a:p>
            <a:pPr marL="0" indent="0">
              <a:lnSpc>
                <a:spcPct val="80000"/>
              </a:lnSpc>
              <a:buNone/>
              <a:defRPr/>
            </a:pPr>
            <a:endParaRPr lang="en-GB" altLang="en-US" sz="1800" b="1" dirty="0"/>
          </a:p>
          <a:p>
            <a:pPr>
              <a:lnSpc>
                <a:spcPct val="80000"/>
              </a:lnSpc>
              <a:defRPr/>
            </a:pPr>
            <a:r>
              <a:rPr lang="en-GB" altLang="en-US" sz="1800" b="1" dirty="0"/>
              <a:t>MASH Children's Access Point Team Children's Services  02920 536490</a:t>
            </a:r>
          </a:p>
          <a:p>
            <a:pPr>
              <a:lnSpc>
                <a:spcPct val="80000"/>
              </a:lnSpc>
              <a:defRPr/>
            </a:pPr>
            <a:endParaRPr lang="en-GB" altLang="en-US" sz="1800" b="1" dirty="0"/>
          </a:p>
          <a:p>
            <a:pPr>
              <a:lnSpc>
                <a:spcPct val="80000"/>
              </a:lnSpc>
              <a:defRPr/>
            </a:pPr>
            <a:r>
              <a:rPr lang="en-GB" altLang="en-US" sz="1800" b="1" dirty="0"/>
              <a:t>Emergency Duty Team 02920 788570</a:t>
            </a:r>
          </a:p>
          <a:p>
            <a:pPr>
              <a:lnSpc>
                <a:spcPct val="80000"/>
              </a:lnSpc>
              <a:defRPr/>
            </a:pPr>
            <a:endParaRPr lang="en-GB" altLang="en-US" sz="1800" b="1" dirty="0"/>
          </a:p>
          <a:p>
            <a:pPr>
              <a:lnSpc>
                <a:spcPct val="80000"/>
              </a:lnSpc>
              <a:defRPr/>
            </a:pPr>
            <a:r>
              <a:rPr lang="en-GB" altLang="en-US" sz="1800" b="1" dirty="0"/>
              <a:t>RSB Website: </a:t>
            </a:r>
            <a:r>
              <a:rPr lang="en-GB" altLang="en-US" sz="1800" b="1" u="sng" dirty="0"/>
              <a:t>https://www.cardiffandvalersb.co.uk/</a:t>
            </a:r>
          </a:p>
        </p:txBody>
      </p:sp>
    </p:spTree>
    <p:extLst>
      <p:ext uri="{BB962C8B-B14F-4D97-AF65-F5344CB8AC3E}">
        <p14:creationId xmlns:p14="http://schemas.microsoft.com/office/powerpoint/2010/main" val="1177316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590408"/>
          </a:xfrm>
          <a:prstGeom prst="rect">
            <a:avLst/>
          </a:prstGeom>
        </p:spPr>
      </p:pic>
      <p:sp>
        <p:nvSpPr>
          <p:cNvPr id="3" name="TextBox 2"/>
          <p:cNvSpPr txBox="1"/>
          <p:nvPr/>
        </p:nvSpPr>
        <p:spPr>
          <a:xfrm>
            <a:off x="1932495" y="311085"/>
            <a:ext cx="5458119" cy="810705"/>
          </a:xfrm>
          <a:prstGeom prst="rect">
            <a:avLst/>
          </a:prstGeom>
          <a:noFill/>
        </p:spPr>
        <p:txBody>
          <a:bodyPr wrap="square" rtlCol="0">
            <a:spAutoFit/>
          </a:bodyPr>
          <a:lstStyle/>
          <a:p>
            <a:endParaRPr lang="en-GB" dirty="0"/>
          </a:p>
        </p:txBody>
      </p:sp>
      <p:sp>
        <p:nvSpPr>
          <p:cNvPr id="5" name="TextBox 4"/>
          <p:cNvSpPr txBox="1"/>
          <p:nvPr/>
        </p:nvSpPr>
        <p:spPr>
          <a:xfrm>
            <a:off x="2856322" y="414780"/>
            <a:ext cx="5410985" cy="523220"/>
          </a:xfrm>
          <a:prstGeom prst="rect">
            <a:avLst/>
          </a:prstGeom>
          <a:noFill/>
        </p:spPr>
        <p:txBody>
          <a:bodyPr wrap="square" rtlCol="0">
            <a:spAutoFit/>
          </a:bodyPr>
          <a:lstStyle/>
          <a:p>
            <a:r>
              <a:rPr lang="en-GB" altLang="en-US" sz="2800" b="1" dirty="0"/>
              <a:t>OBJECTIVES</a:t>
            </a:r>
            <a:r>
              <a:rPr lang="en-GB" altLang="en-US" b="1" dirty="0"/>
              <a:t> </a:t>
            </a:r>
            <a:endParaRPr lang="en-GB" dirty="0"/>
          </a:p>
        </p:txBody>
      </p:sp>
      <p:sp>
        <p:nvSpPr>
          <p:cNvPr id="6" name="TextBox 5"/>
          <p:cNvSpPr txBox="1"/>
          <p:nvPr/>
        </p:nvSpPr>
        <p:spPr>
          <a:xfrm>
            <a:off x="509047" y="1338606"/>
            <a:ext cx="8191893" cy="2591479"/>
          </a:xfrm>
          <a:prstGeom prst="rect">
            <a:avLst/>
          </a:prstGeom>
          <a:noFill/>
        </p:spPr>
        <p:txBody>
          <a:bodyPr wrap="square" rtlCol="0">
            <a:spAutoFit/>
          </a:bodyPr>
          <a:lstStyle/>
          <a:p>
            <a:pPr marL="342900" lvl="0" indent="-342900" defTabSz="914400">
              <a:lnSpc>
                <a:spcPct val="90000"/>
              </a:lnSpc>
              <a:spcBef>
                <a:spcPct val="20000"/>
              </a:spcBef>
              <a:buFont typeface="Wingdings" pitchFamily="2" charset="2"/>
              <a:buChar char="Ø"/>
              <a:defRPr/>
            </a:pPr>
            <a:r>
              <a:rPr lang="en-GB" altLang="en-US" sz="2800" dirty="0">
                <a:solidFill>
                  <a:srgbClr val="000000"/>
                </a:solidFill>
                <a:latin typeface="Arial" charset="0"/>
              </a:rPr>
              <a:t>Understand the Safeguarding Agenda for Schools and </a:t>
            </a:r>
            <a:r>
              <a:rPr lang="en-GB" altLang="en-US" sz="2800" dirty="0">
                <a:solidFill>
                  <a:srgbClr val="000000"/>
                </a:solidFill>
                <a:latin typeface="Calibri"/>
              </a:rPr>
              <a:t>where</a:t>
            </a:r>
            <a:r>
              <a:rPr lang="en-GB" altLang="en-US" sz="2800" dirty="0">
                <a:solidFill>
                  <a:srgbClr val="000000"/>
                </a:solidFill>
                <a:latin typeface="Arial" charset="0"/>
              </a:rPr>
              <a:t> child protection fits into it</a:t>
            </a:r>
          </a:p>
          <a:p>
            <a:pPr marL="342900" lvl="0" indent="-342900" defTabSz="914400">
              <a:lnSpc>
                <a:spcPct val="90000"/>
              </a:lnSpc>
              <a:spcBef>
                <a:spcPct val="20000"/>
              </a:spcBef>
              <a:buFont typeface="Wingdings" pitchFamily="2" charset="2"/>
              <a:buChar char="Ø"/>
              <a:defRPr/>
            </a:pPr>
            <a:r>
              <a:rPr lang="en-GB" altLang="en-US" sz="2800" dirty="0">
                <a:solidFill>
                  <a:srgbClr val="000000"/>
                </a:solidFill>
                <a:latin typeface="Arial" charset="0"/>
              </a:rPr>
              <a:t>Be clear about your governor roles and responsibilities within Safeguarding </a:t>
            </a:r>
          </a:p>
          <a:p>
            <a:pPr marL="342900" lvl="0" indent="-342900" defTabSz="914400">
              <a:lnSpc>
                <a:spcPct val="90000"/>
              </a:lnSpc>
              <a:spcBef>
                <a:spcPct val="20000"/>
              </a:spcBef>
              <a:buFont typeface="Wingdings" pitchFamily="2" charset="2"/>
              <a:buChar char="Ø"/>
              <a:defRPr/>
            </a:pPr>
            <a:r>
              <a:rPr lang="en-GB" altLang="en-US" sz="2800" dirty="0">
                <a:solidFill>
                  <a:srgbClr val="000000"/>
                </a:solidFill>
                <a:latin typeface="Arial" charset="0"/>
              </a:rPr>
              <a:t>Child protection allegations made against professionals and procedures to be followed</a:t>
            </a:r>
          </a:p>
        </p:txBody>
      </p:sp>
    </p:spTree>
    <p:extLst>
      <p:ext uri="{BB962C8B-B14F-4D97-AF65-F5344CB8AC3E}">
        <p14:creationId xmlns:p14="http://schemas.microsoft.com/office/powerpoint/2010/main" val="3142831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 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60"/>
            <a:ext cx="9144000" cy="5590408"/>
          </a:xfrm>
          <a:prstGeom prst="rect">
            <a:avLst/>
          </a:prstGeom>
        </p:spPr>
      </p:pic>
      <p:sp>
        <p:nvSpPr>
          <p:cNvPr id="2" name="Rectangle 1"/>
          <p:cNvSpPr/>
          <p:nvPr/>
        </p:nvSpPr>
        <p:spPr>
          <a:xfrm>
            <a:off x="2286000" y="466330"/>
            <a:ext cx="4572000" cy="646331"/>
          </a:xfrm>
          <a:prstGeom prst="rect">
            <a:avLst/>
          </a:prstGeom>
        </p:spPr>
        <p:txBody>
          <a:bodyPr>
            <a:spAutoFit/>
          </a:bodyPr>
          <a:lstStyle/>
          <a:p>
            <a:pPr algn="ctr"/>
            <a:r>
              <a:rPr lang="en-GB" altLang="en-US" b="1" dirty="0"/>
              <a:t>What is safeguarding and promoting a child’s welfare?</a:t>
            </a:r>
            <a:endParaRPr lang="en-GB" dirty="0"/>
          </a:p>
        </p:txBody>
      </p:sp>
      <p:sp>
        <p:nvSpPr>
          <p:cNvPr id="3" name="TextBox 2"/>
          <p:cNvSpPr txBox="1"/>
          <p:nvPr/>
        </p:nvSpPr>
        <p:spPr>
          <a:xfrm>
            <a:off x="301658" y="1621410"/>
            <a:ext cx="8484123" cy="3629320"/>
          </a:xfrm>
          <a:prstGeom prst="rect">
            <a:avLst/>
          </a:prstGeom>
          <a:noFill/>
        </p:spPr>
        <p:txBody>
          <a:bodyPr wrap="square" rtlCol="0">
            <a:spAutoFit/>
          </a:bodyPr>
          <a:lstStyle/>
          <a:p>
            <a:pPr lvl="0" defTabSz="914400">
              <a:spcBef>
                <a:spcPct val="20000"/>
              </a:spcBef>
            </a:pPr>
            <a:r>
              <a:rPr lang="en-GB" altLang="en-US" sz="3200" dirty="0">
                <a:solidFill>
                  <a:prstClr val="black"/>
                </a:solidFill>
                <a:latin typeface="Calibri"/>
              </a:rPr>
              <a:t>Safeguarding is about keeping children safe from harm and abuse. This means keeping children safe from accidents, crime and bullying and actively promoting their wellbeing in a healthy, safe and supportive environment</a:t>
            </a:r>
          </a:p>
          <a:p>
            <a:pPr lvl="0" defTabSz="914400">
              <a:spcBef>
                <a:spcPct val="20000"/>
              </a:spcBef>
            </a:pPr>
            <a:r>
              <a:rPr lang="en-GB" altLang="en-US" sz="3200" dirty="0">
                <a:solidFill>
                  <a:prstClr val="black"/>
                </a:solidFill>
                <a:latin typeface="Calibri"/>
              </a:rPr>
              <a:t>…so as to enable them to have optimum </a:t>
            </a:r>
            <a:r>
              <a:rPr lang="en-GB" altLang="en-US" sz="3200" b="1" dirty="0">
                <a:solidFill>
                  <a:prstClr val="black"/>
                </a:solidFill>
                <a:latin typeface="Calibri"/>
              </a:rPr>
              <a:t>life chances in adulthood </a:t>
            </a:r>
          </a:p>
        </p:txBody>
      </p:sp>
    </p:spTree>
    <p:extLst>
      <p:ext uri="{BB962C8B-B14F-4D97-AF65-F5344CB8AC3E}">
        <p14:creationId xmlns:p14="http://schemas.microsoft.com/office/powerpoint/2010/main" val="2294865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 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6" y="0"/>
            <a:ext cx="9144000" cy="5590408"/>
          </a:xfrm>
          <a:prstGeom prst="rect">
            <a:avLst/>
          </a:prstGeom>
        </p:spPr>
      </p:pic>
      <p:sp>
        <p:nvSpPr>
          <p:cNvPr id="7" name="WordArt 2"/>
          <p:cNvSpPr>
            <a:spLocks noChangeArrowheads="1" noChangeShapeType="1" noTextEdit="1"/>
          </p:cNvSpPr>
          <p:nvPr/>
        </p:nvSpPr>
        <p:spPr bwMode="auto">
          <a:xfrm>
            <a:off x="3276600" y="2205038"/>
            <a:ext cx="2543175" cy="1524000"/>
          </a:xfrm>
          <a:prstGeom prst="rect">
            <a:avLst/>
          </a:prstGeom>
        </p:spPr>
        <p:txBody>
          <a:bodyPr wrap="none" fromWordArt="1">
            <a:prstTxWarp prst="textDeflate">
              <a:avLst>
                <a:gd name="adj" fmla="val 26227"/>
              </a:avLst>
            </a:prstTxWarp>
          </a:bodyPr>
          <a:lstStyle/>
          <a:p>
            <a:pPr algn="ctr"/>
            <a:r>
              <a:rPr lang="en-GB" sz="3600" kern="10" dirty="0">
                <a:ln w="9525">
                  <a:solidFill>
                    <a:srgbClr val="000000"/>
                  </a:solidFill>
                  <a:round/>
                  <a:headEnd/>
                  <a:tailEnd/>
                </a:ln>
                <a:solidFill>
                  <a:srgbClr val="000000"/>
                </a:solidFill>
                <a:latin typeface="Arial"/>
                <a:cs typeface="Arial"/>
              </a:rPr>
              <a:t>Safeguarding</a:t>
            </a:r>
          </a:p>
        </p:txBody>
      </p:sp>
      <p:sp>
        <p:nvSpPr>
          <p:cNvPr id="8" name="Line 3"/>
          <p:cNvSpPr>
            <a:spLocks noChangeShapeType="1"/>
          </p:cNvSpPr>
          <p:nvPr/>
        </p:nvSpPr>
        <p:spPr bwMode="auto">
          <a:xfrm flipH="1" flipV="1">
            <a:off x="2051050" y="1628775"/>
            <a:ext cx="1008063" cy="7921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 name="Text Box 4"/>
          <p:cNvSpPr txBox="1">
            <a:spLocks noChangeArrowheads="1"/>
          </p:cNvSpPr>
          <p:nvPr/>
        </p:nvSpPr>
        <p:spPr bwMode="auto">
          <a:xfrm>
            <a:off x="969963" y="1201738"/>
            <a:ext cx="2201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eaLnBrk="1" hangingPunct="1">
              <a:spcBef>
                <a:spcPct val="0"/>
              </a:spcBef>
              <a:buFontTx/>
              <a:buNone/>
            </a:pPr>
            <a:r>
              <a:rPr lang="en-GB" altLang="en-US" sz="1600" b="1">
                <a:latin typeface="Comic Sans MS" pitchFamily="66" charset="0"/>
              </a:rPr>
              <a:t>Anti Bullying Policies</a:t>
            </a:r>
          </a:p>
        </p:txBody>
      </p:sp>
      <p:sp>
        <p:nvSpPr>
          <p:cNvPr id="10" name="Line 5"/>
          <p:cNvSpPr>
            <a:spLocks noChangeShapeType="1"/>
          </p:cNvSpPr>
          <p:nvPr/>
        </p:nvSpPr>
        <p:spPr bwMode="auto">
          <a:xfrm flipV="1">
            <a:off x="4500563" y="1557338"/>
            <a:ext cx="0" cy="10080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 name="Text Box 6"/>
          <p:cNvSpPr txBox="1">
            <a:spLocks noChangeArrowheads="1"/>
          </p:cNvSpPr>
          <p:nvPr/>
        </p:nvSpPr>
        <p:spPr bwMode="auto">
          <a:xfrm>
            <a:off x="3635375" y="911225"/>
            <a:ext cx="170338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eaLnBrk="1" hangingPunct="1">
              <a:spcBef>
                <a:spcPct val="0"/>
              </a:spcBef>
              <a:buFontTx/>
              <a:buNone/>
            </a:pPr>
            <a:r>
              <a:rPr lang="en-GB" altLang="en-US" sz="1600" b="1" dirty="0">
                <a:latin typeface="Comic Sans MS" pitchFamily="66" charset="0"/>
              </a:rPr>
              <a:t>Child Protection</a:t>
            </a:r>
          </a:p>
        </p:txBody>
      </p:sp>
      <p:sp>
        <p:nvSpPr>
          <p:cNvPr id="12" name="Line 7"/>
          <p:cNvSpPr>
            <a:spLocks noChangeShapeType="1"/>
          </p:cNvSpPr>
          <p:nvPr/>
        </p:nvSpPr>
        <p:spPr bwMode="auto">
          <a:xfrm flipV="1">
            <a:off x="5795963" y="1773238"/>
            <a:ext cx="360362" cy="576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 name="Text Box 8"/>
          <p:cNvSpPr txBox="1">
            <a:spLocks noChangeArrowheads="1"/>
          </p:cNvSpPr>
          <p:nvPr/>
        </p:nvSpPr>
        <p:spPr bwMode="auto">
          <a:xfrm>
            <a:off x="6227763" y="1125538"/>
            <a:ext cx="148113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eaLnBrk="1" hangingPunct="1">
              <a:spcBef>
                <a:spcPct val="0"/>
              </a:spcBef>
              <a:buFontTx/>
              <a:buNone/>
            </a:pPr>
            <a:r>
              <a:rPr lang="en-GB" altLang="en-US" sz="1600" b="1" dirty="0">
                <a:latin typeface="Comic Sans MS" pitchFamily="66" charset="0"/>
              </a:rPr>
              <a:t>Intimate Personal Care</a:t>
            </a:r>
          </a:p>
        </p:txBody>
      </p:sp>
      <p:sp>
        <p:nvSpPr>
          <p:cNvPr id="14" name="Line 9"/>
          <p:cNvSpPr>
            <a:spLocks noChangeShapeType="1"/>
          </p:cNvSpPr>
          <p:nvPr/>
        </p:nvSpPr>
        <p:spPr bwMode="auto">
          <a:xfrm flipV="1">
            <a:off x="6011863" y="2420938"/>
            <a:ext cx="865187"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 name="Line 11"/>
          <p:cNvSpPr>
            <a:spLocks noChangeShapeType="1"/>
          </p:cNvSpPr>
          <p:nvPr/>
        </p:nvSpPr>
        <p:spPr bwMode="auto">
          <a:xfrm>
            <a:off x="6011863" y="3284538"/>
            <a:ext cx="1008062"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 name="Text Box 12"/>
          <p:cNvSpPr txBox="1">
            <a:spLocks noChangeArrowheads="1"/>
          </p:cNvSpPr>
          <p:nvPr/>
        </p:nvSpPr>
        <p:spPr bwMode="auto">
          <a:xfrm>
            <a:off x="2448232" y="4848762"/>
            <a:ext cx="2357131" cy="880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buNone/>
            </a:pPr>
            <a:r>
              <a:rPr lang="en-GB" sz="1600" b="1" dirty="0">
                <a:latin typeface="Comic Sans MS" panose="030F0702030302020204" pitchFamily="66" charset="0"/>
              </a:rPr>
              <a:t>Staff Conduct/Section V</a:t>
            </a:r>
            <a:endParaRPr lang="en-GB" sz="1600" dirty="0">
              <a:latin typeface="Comic Sans MS" panose="030F0702030302020204" pitchFamily="66" charset="0"/>
            </a:endParaRPr>
          </a:p>
          <a:p>
            <a:pPr>
              <a:buNone/>
            </a:pPr>
            <a:r>
              <a:rPr lang="en-GB" sz="1600" b="1" dirty="0">
                <a:latin typeface="Comic Sans MS" panose="030F0702030302020204" pitchFamily="66" charset="0"/>
              </a:rPr>
              <a:t>WSP</a:t>
            </a:r>
            <a:endParaRPr lang="en-GB" altLang="en-US" sz="1600" b="1" dirty="0">
              <a:latin typeface="Comic Sans MS" pitchFamily="66" charset="0"/>
            </a:endParaRPr>
          </a:p>
        </p:txBody>
      </p:sp>
      <p:sp>
        <p:nvSpPr>
          <p:cNvPr id="17" name="Line 13"/>
          <p:cNvSpPr>
            <a:spLocks noChangeShapeType="1"/>
          </p:cNvSpPr>
          <p:nvPr/>
        </p:nvSpPr>
        <p:spPr bwMode="auto">
          <a:xfrm flipH="1" flipV="1">
            <a:off x="1692275" y="2636838"/>
            <a:ext cx="1295400"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 name="Text Box 14"/>
          <p:cNvSpPr txBox="1">
            <a:spLocks noChangeArrowheads="1"/>
          </p:cNvSpPr>
          <p:nvPr/>
        </p:nvSpPr>
        <p:spPr bwMode="auto">
          <a:xfrm>
            <a:off x="317500" y="2205038"/>
            <a:ext cx="1301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eaLnBrk="1" hangingPunct="1">
              <a:spcBef>
                <a:spcPct val="0"/>
              </a:spcBef>
              <a:buFontTx/>
              <a:buNone/>
            </a:pPr>
            <a:r>
              <a:rPr lang="en-GB" altLang="en-US" sz="1600" b="1">
                <a:latin typeface="Comic Sans MS" pitchFamily="66" charset="0"/>
              </a:rPr>
              <a:t>Attendance</a:t>
            </a:r>
          </a:p>
        </p:txBody>
      </p:sp>
      <p:sp>
        <p:nvSpPr>
          <p:cNvPr id="19" name="Line 15"/>
          <p:cNvSpPr>
            <a:spLocks noChangeShapeType="1"/>
          </p:cNvSpPr>
          <p:nvPr/>
        </p:nvSpPr>
        <p:spPr bwMode="auto">
          <a:xfrm flipH="1">
            <a:off x="1908175" y="3284538"/>
            <a:ext cx="1150938"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 name="Text Box 16"/>
          <p:cNvSpPr txBox="1">
            <a:spLocks noChangeArrowheads="1"/>
          </p:cNvSpPr>
          <p:nvPr/>
        </p:nvSpPr>
        <p:spPr bwMode="auto">
          <a:xfrm>
            <a:off x="-71668" y="3649108"/>
            <a:ext cx="273183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eaLnBrk="1" hangingPunct="1">
              <a:spcBef>
                <a:spcPct val="0"/>
              </a:spcBef>
              <a:buFontTx/>
              <a:buNone/>
            </a:pPr>
            <a:r>
              <a:rPr lang="en-GB" altLang="en-US" sz="1600" b="1" dirty="0">
                <a:latin typeface="Comic Sans MS" pitchFamily="66" charset="0"/>
              </a:rPr>
              <a:t>Behaviour </a:t>
            </a:r>
          </a:p>
          <a:p>
            <a:pPr algn="ctr" eaLnBrk="1" hangingPunct="1">
              <a:spcBef>
                <a:spcPct val="0"/>
              </a:spcBef>
              <a:buFontTx/>
              <a:buNone/>
            </a:pPr>
            <a:r>
              <a:rPr lang="en-GB" altLang="en-US" sz="1600" b="1" dirty="0">
                <a:latin typeface="Comic Sans MS" pitchFamily="66" charset="0"/>
              </a:rPr>
              <a:t>Management</a:t>
            </a:r>
          </a:p>
          <a:p>
            <a:pPr algn="ctr" eaLnBrk="1" hangingPunct="1">
              <a:spcBef>
                <a:spcPct val="0"/>
              </a:spcBef>
              <a:buFontTx/>
              <a:buNone/>
            </a:pPr>
            <a:r>
              <a:rPr lang="en-GB" altLang="en-US" sz="1600" b="1" dirty="0" err="1">
                <a:latin typeface="Comic Sans MS" pitchFamily="66" charset="0"/>
              </a:rPr>
              <a:t>e.g</a:t>
            </a:r>
            <a:r>
              <a:rPr lang="en-GB" altLang="en-US" sz="1600" b="1" dirty="0">
                <a:latin typeface="Comic Sans MS" pitchFamily="66" charset="0"/>
              </a:rPr>
              <a:t> Physical Intervention</a:t>
            </a:r>
            <a:r>
              <a:rPr lang="en-GB" altLang="en-US" sz="1600" dirty="0">
                <a:latin typeface="Arial" charset="0"/>
              </a:rPr>
              <a:t> </a:t>
            </a:r>
          </a:p>
        </p:txBody>
      </p:sp>
      <p:sp>
        <p:nvSpPr>
          <p:cNvPr id="21" name="Line 17"/>
          <p:cNvSpPr>
            <a:spLocks noChangeShapeType="1"/>
          </p:cNvSpPr>
          <p:nvPr/>
        </p:nvSpPr>
        <p:spPr bwMode="auto">
          <a:xfrm flipH="1">
            <a:off x="2700338" y="3573463"/>
            <a:ext cx="719137" cy="863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 name="Text Box 18"/>
          <p:cNvSpPr txBox="1">
            <a:spLocks noChangeArrowheads="1"/>
          </p:cNvSpPr>
          <p:nvPr/>
        </p:nvSpPr>
        <p:spPr bwMode="auto">
          <a:xfrm>
            <a:off x="712275" y="4776661"/>
            <a:ext cx="187166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eaLnBrk="1" hangingPunct="1">
              <a:spcBef>
                <a:spcPct val="0"/>
              </a:spcBef>
              <a:buFontTx/>
              <a:buNone/>
            </a:pPr>
            <a:r>
              <a:rPr lang="en-GB" altLang="en-US" sz="1600" b="1" dirty="0">
                <a:latin typeface="Comic Sans MS" pitchFamily="66" charset="0"/>
              </a:rPr>
              <a:t>Health and Safety</a:t>
            </a:r>
          </a:p>
        </p:txBody>
      </p:sp>
      <p:sp>
        <p:nvSpPr>
          <p:cNvPr id="23" name="Line 19"/>
          <p:cNvSpPr>
            <a:spLocks noChangeShapeType="1"/>
          </p:cNvSpPr>
          <p:nvPr/>
        </p:nvSpPr>
        <p:spPr bwMode="auto">
          <a:xfrm flipH="1">
            <a:off x="4067175" y="3500438"/>
            <a:ext cx="217488" cy="10080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 name="Line 21"/>
          <p:cNvSpPr>
            <a:spLocks noChangeShapeType="1"/>
          </p:cNvSpPr>
          <p:nvPr/>
        </p:nvSpPr>
        <p:spPr bwMode="auto">
          <a:xfrm>
            <a:off x="4932363" y="3429000"/>
            <a:ext cx="576262" cy="1295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 name="Text Box 22"/>
          <p:cNvSpPr txBox="1">
            <a:spLocks noChangeArrowheads="1"/>
          </p:cNvSpPr>
          <p:nvPr/>
        </p:nvSpPr>
        <p:spPr bwMode="auto">
          <a:xfrm>
            <a:off x="4140200" y="4797425"/>
            <a:ext cx="2754313"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eaLnBrk="1" hangingPunct="1">
              <a:spcBef>
                <a:spcPct val="0"/>
              </a:spcBef>
              <a:buFontTx/>
              <a:buNone/>
            </a:pPr>
            <a:r>
              <a:rPr lang="en-GB" altLang="en-US" sz="1600" b="1" dirty="0">
                <a:latin typeface="Comic Sans MS" pitchFamily="66" charset="0"/>
              </a:rPr>
              <a:t>Safe</a:t>
            </a:r>
          </a:p>
          <a:p>
            <a:pPr algn="ctr" eaLnBrk="1" hangingPunct="1">
              <a:spcBef>
                <a:spcPct val="0"/>
              </a:spcBef>
              <a:buFontTx/>
              <a:buNone/>
            </a:pPr>
            <a:r>
              <a:rPr lang="en-GB" altLang="en-US" sz="1600" b="1" dirty="0">
                <a:latin typeface="Comic Sans MS" pitchFamily="66" charset="0"/>
              </a:rPr>
              <a:t> Recruitment and Selection</a:t>
            </a:r>
          </a:p>
        </p:txBody>
      </p:sp>
      <p:sp>
        <p:nvSpPr>
          <p:cNvPr id="26" name="Line 23"/>
          <p:cNvSpPr>
            <a:spLocks noChangeShapeType="1"/>
          </p:cNvSpPr>
          <p:nvPr/>
        </p:nvSpPr>
        <p:spPr bwMode="auto">
          <a:xfrm>
            <a:off x="5867400" y="3789363"/>
            <a:ext cx="720725" cy="7191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 name="Text Box 24"/>
          <p:cNvSpPr txBox="1">
            <a:spLocks noChangeArrowheads="1"/>
          </p:cNvSpPr>
          <p:nvPr/>
        </p:nvSpPr>
        <p:spPr bwMode="auto">
          <a:xfrm>
            <a:off x="6659563" y="4581525"/>
            <a:ext cx="16097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eaLnBrk="1" hangingPunct="1">
              <a:spcBef>
                <a:spcPct val="0"/>
              </a:spcBef>
              <a:buFontTx/>
              <a:buNone/>
            </a:pPr>
            <a:r>
              <a:rPr lang="en-GB" altLang="en-US" sz="1600" b="1">
                <a:latin typeface="Comic Sans MS" pitchFamily="66" charset="0"/>
              </a:rPr>
              <a:t>Building Design</a:t>
            </a:r>
          </a:p>
        </p:txBody>
      </p:sp>
      <p:sp>
        <p:nvSpPr>
          <p:cNvPr id="28" name="Text Box 25"/>
          <p:cNvSpPr txBox="1">
            <a:spLocks noChangeArrowheads="1"/>
          </p:cNvSpPr>
          <p:nvPr/>
        </p:nvSpPr>
        <p:spPr bwMode="auto">
          <a:xfrm>
            <a:off x="6948488" y="2205038"/>
            <a:ext cx="1196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eaLnBrk="1" hangingPunct="1">
              <a:spcBef>
                <a:spcPct val="0"/>
              </a:spcBef>
              <a:buFontTx/>
              <a:buNone/>
            </a:pPr>
            <a:r>
              <a:rPr lang="en-GB" altLang="en-US" sz="1600" b="1" dirty="0">
                <a:latin typeface="Comic Sans MS" pitchFamily="66" charset="0"/>
              </a:rPr>
              <a:t>Curriculum</a:t>
            </a:r>
          </a:p>
        </p:txBody>
      </p:sp>
      <p:sp>
        <p:nvSpPr>
          <p:cNvPr id="29" name="Line 26"/>
          <p:cNvSpPr>
            <a:spLocks noChangeShapeType="1"/>
          </p:cNvSpPr>
          <p:nvPr/>
        </p:nvSpPr>
        <p:spPr bwMode="auto">
          <a:xfrm flipH="1" flipV="1">
            <a:off x="1331913" y="2997200"/>
            <a:ext cx="1657350"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 name="Text Box 27"/>
          <p:cNvSpPr txBox="1">
            <a:spLocks noChangeArrowheads="1"/>
          </p:cNvSpPr>
          <p:nvPr/>
        </p:nvSpPr>
        <p:spPr bwMode="auto">
          <a:xfrm>
            <a:off x="179388" y="2852738"/>
            <a:ext cx="1114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eaLnBrk="1" hangingPunct="1">
              <a:spcBef>
                <a:spcPct val="0"/>
              </a:spcBef>
              <a:buFontTx/>
              <a:buNone/>
            </a:pPr>
            <a:r>
              <a:rPr lang="en-GB" altLang="en-US" sz="1600" b="1">
                <a:latin typeface="Comic Sans MS" pitchFamily="66" charset="0"/>
              </a:rPr>
              <a:t>E-Safety</a:t>
            </a:r>
          </a:p>
        </p:txBody>
      </p:sp>
      <p:sp>
        <p:nvSpPr>
          <p:cNvPr id="31" name="Text Box 25"/>
          <p:cNvSpPr txBox="1">
            <a:spLocks noChangeArrowheads="1"/>
          </p:cNvSpPr>
          <p:nvPr/>
        </p:nvSpPr>
        <p:spPr bwMode="auto">
          <a:xfrm>
            <a:off x="7008598" y="3480833"/>
            <a:ext cx="148951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eaLnBrk="1" hangingPunct="1">
              <a:spcBef>
                <a:spcPct val="0"/>
              </a:spcBef>
              <a:buFontTx/>
              <a:buNone/>
            </a:pPr>
            <a:r>
              <a:rPr lang="en-GB" altLang="en-US" sz="1600" b="1" dirty="0">
                <a:latin typeface="Comic Sans MS" pitchFamily="66" charset="0"/>
              </a:rPr>
              <a:t>Young Carers</a:t>
            </a:r>
          </a:p>
        </p:txBody>
      </p:sp>
      <p:sp>
        <p:nvSpPr>
          <p:cNvPr id="32" name="Line 11"/>
          <p:cNvSpPr>
            <a:spLocks noChangeShapeType="1"/>
          </p:cNvSpPr>
          <p:nvPr/>
        </p:nvSpPr>
        <p:spPr bwMode="auto">
          <a:xfrm>
            <a:off x="6065730" y="3012521"/>
            <a:ext cx="593833" cy="2510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 name="Text Box 25"/>
          <p:cNvSpPr txBox="1">
            <a:spLocks noChangeArrowheads="1"/>
          </p:cNvSpPr>
          <p:nvPr/>
        </p:nvSpPr>
        <p:spPr bwMode="auto">
          <a:xfrm>
            <a:off x="6624194" y="2891677"/>
            <a:ext cx="235673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eaLnBrk="1" hangingPunct="1">
              <a:spcBef>
                <a:spcPct val="0"/>
              </a:spcBef>
              <a:buFontTx/>
              <a:buNone/>
            </a:pPr>
            <a:r>
              <a:rPr lang="en-GB" altLang="en-US" sz="1600" b="1" dirty="0">
                <a:latin typeface="Comic Sans MS" pitchFamily="66" charset="0"/>
              </a:rPr>
              <a:t>Safe Use of Internet</a:t>
            </a:r>
          </a:p>
        </p:txBody>
      </p:sp>
    </p:spTree>
    <p:extLst>
      <p:ext uri="{BB962C8B-B14F-4D97-AF65-F5344CB8AC3E}">
        <p14:creationId xmlns:p14="http://schemas.microsoft.com/office/powerpoint/2010/main" val="2491732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 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60"/>
            <a:ext cx="9144000" cy="5590408"/>
          </a:xfrm>
          <a:prstGeom prst="rect">
            <a:avLst/>
          </a:prstGeom>
        </p:spPr>
      </p:pic>
      <p:sp>
        <p:nvSpPr>
          <p:cNvPr id="2" name="TextBox 1"/>
          <p:cNvSpPr txBox="1"/>
          <p:nvPr/>
        </p:nvSpPr>
        <p:spPr>
          <a:xfrm>
            <a:off x="1640264" y="339365"/>
            <a:ext cx="5731497" cy="830997"/>
          </a:xfrm>
          <a:prstGeom prst="rect">
            <a:avLst/>
          </a:prstGeom>
          <a:noFill/>
        </p:spPr>
        <p:txBody>
          <a:bodyPr wrap="square" rtlCol="0">
            <a:spAutoFit/>
          </a:bodyPr>
          <a:lstStyle/>
          <a:p>
            <a:pPr algn="ctr"/>
            <a:r>
              <a:rPr lang="en-GB" altLang="en-US" sz="2400" b="1" dirty="0"/>
              <a:t>What is the relation between child protection and safeguarding?</a:t>
            </a:r>
            <a:endParaRPr lang="en-GB" sz="2400" dirty="0"/>
          </a:p>
        </p:txBody>
      </p:sp>
      <p:sp>
        <p:nvSpPr>
          <p:cNvPr id="3" name="TextBox 2"/>
          <p:cNvSpPr txBox="1"/>
          <p:nvPr/>
        </p:nvSpPr>
        <p:spPr>
          <a:xfrm>
            <a:off x="395926" y="1527142"/>
            <a:ext cx="8399282" cy="3695307"/>
          </a:xfrm>
          <a:prstGeom prst="rect">
            <a:avLst/>
          </a:prstGeom>
          <a:noFill/>
        </p:spPr>
        <p:txBody>
          <a:bodyPr wrap="square" rtlCol="0">
            <a:spAutoFit/>
          </a:bodyPr>
          <a:lstStyle/>
          <a:p>
            <a:pPr lvl="0" defTabSz="914400">
              <a:spcBef>
                <a:spcPct val="20000"/>
              </a:spcBef>
            </a:pPr>
            <a:r>
              <a:rPr lang="en-GB" altLang="en-US" sz="3200" b="1">
                <a:solidFill>
                  <a:prstClr val="black"/>
                </a:solidFill>
                <a:latin typeface="Calibri"/>
              </a:rPr>
              <a:t>Safeguarding</a:t>
            </a:r>
            <a:r>
              <a:rPr lang="en-GB" altLang="en-US" sz="3200">
                <a:solidFill>
                  <a:prstClr val="black"/>
                </a:solidFill>
                <a:latin typeface="Calibri"/>
              </a:rPr>
              <a:t> means proactively seeking to involve the whole community in keeping children safe and promoting their welfare.</a:t>
            </a:r>
          </a:p>
          <a:p>
            <a:pPr lvl="0" defTabSz="914400">
              <a:spcBef>
                <a:spcPct val="20000"/>
              </a:spcBef>
            </a:pPr>
            <a:r>
              <a:rPr lang="en-GB" altLang="en-US" sz="3200" b="1">
                <a:solidFill>
                  <a:prstClr val="black"/>
                </a:solidFill>
                <a:latin typeface="Calibri"/>
              </a:rPr>
              <a:t>Child protection </a:t>
            </a:r>
            <a:r>
              <a:rPr lang="en-GB" altLang="en-US" sz="3200">
                <a:solidFill>
                  <a:prstClr val="black"/>
                </a:solidFill>
                <a:latin typeface="Calibri"/>
              </a:rPr>
              <a:t>is the process of protecting individual children identified as either suffering, or at risk of suffering significant harm as a result of abuse or neglect.</a:t>
            </a:r>
            <a:endParaRPr lang="en-GB" altLang="en-US" sz="3200" dirty="0">
              <a:solidFill>
                <a:prstClr val="black"/>
              </a:solidFill>
              <a:latin typeface="Calibri"/>
            </a:endParaRPr>
          </a:p>
        </p:txBody>
      </p:sp>
    </p:spTree>
    <p:extLst>
      <p:ext uri="{BB962C8B-B14F-4D97-AF65-F5344CB8AC3E}">
        <p14:creationId xmlns:p14="http://schemas.microsoft.com/office/powerpoint/2010/main" val="678667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590408"/>
          </a:xfrm>
          <a:prstGeom prst="rect">
            <a:avLst/>
          </a:prstGeom>
        </p:spPr>
      </p:pic>
      <p:sp>
        <p:nvSpPr>
          <p:cNvPr id="2" name="TextBox 1"/>
          <p:cNvSpPr txBox="1"/>
          <p:nvPr/>
        </p:nvSpPr>
        <p:spPr>
          <a:xfrm>
            <a:off x="1404594" y="301658"/>
            <a:ext cx="6297105" cy="369332"/>
          </a:xfrm>
          <a:prstGeom prst="rect">
            <a:avLst/>
          </a:prstGeom>
          <a:noFill/>
        </p:spPr>
        <p:txBody>
          <a:bodyPr wrap="square" rtlCol="0">
            <a:spAutoFit/>
          </a:bodyPr>
          <a:lstStyle/>
          <a:p>
            <a:pPr algn="ctr"/>
            <a:endParaRPr lang="en-GB" dirty="0"/>
          </a:p>
        </p:txBody>
      </p:sp>
      <p:sp>
        <p:nvSpPr>
          <p:cNvPr id="5" name="Rectangle 2"/>
          <p:cNvSpPr>
            <a:spLocks noGrp="1" noChangeArrowheads="1"/>
          </p:cNvSpPr>
          <p:nvPr>
            <p:ph type="title"/>
          </p:nvPr>
        </p:nvSpPr>
        <p:spPr>
          <a:xfrm>
            <a:off x="468313" y="476250"/>
            <a:ext cx="8229600" cy="693789"/>
          </a:xfrm>
        </p:spPr>
        <p:txBody>
          <a:bodyPr>
            <a:normAutofit fontScale="90000"/>
          </a:bodyPr>
          <a:lstStyle/>
          <a:p>
            <a:pPr eaLnBrk="1" hangingPunct="1"/>
            <a:r>
              <a:rPr lang="en-GB" altLang="en-US" sz="2800" b="1" dirty="0"/>
              <a:t>Categories of abuse</a:t>
            </a:r>
            <a:br>
              <a:rPr lang="en-GB" altLang="en-US" sz="2800" b="1" dirty="0"/>
            </a:br>
            <a:endParaRPr lang="en-GB" altLang="en-US" sz="2800" b="1" dirty="0"/>
          </a:p>
        </p:txBody>
      </p:sp>
      <p:sp>
        <p:nvSpPr>
          <p:cNvPr id="6" name="Rectangle 3"/>
          <p:cNvSpPr>
            <a:spLocks noGrp="1" noChangeArrowheads="1"/>
          </p:cNvSpPr>
          <p:nvPr>
            <p:ph idx="1"/>
          </p:nvPr>
        </p:nvSpPr>
        <p:spPr>
          <a:xfrm>
            <a:off x="438346" y="1215026"/>
            <a:ext cx="8229600" cy="4525963"/>
          </a:xfrm>
        </p:spPr>
        <p:txBody>
          <a:bodyPr>
            <a:normAutofit/>
          </a:bodyPr>
          <a:lstStyle/>
          <a:p>
            <a:pPr marL="0" indent="0">
              <a:buNone/>
            </a:pPr>
            <a:r>
              <a:rPr lang="en-GB" dirty="0"/>
              <a:t>The Wales Safeguarding Procedures identify five categories of abuse:</a:t>
            </a:r>
          </a:p>
          <a:p>
            <a:r>
              <a:rPr lang="en-GB" sz="3600" dirty="0"/>
              <a:t>P</a:t>
            </a:r>
            <a:r>
              <a:rPr lang="en-GB" altLang="en-US" sz="3600" dirty="0"/>
              <a:t>hysical</a:t>
            </a:r>
          </a:p>
          <a:p>
            <a:pPr eaLnBrk="1" hangingPunct="1"/>
            <a:r>
              <a:rPr lang="en-GB" altLang="en-US" sz="3600" dirty="0"/>
              <a:t>Sexual</a:t>
            </a:r>
          </a:p>
          <a:p>
            <a:r>
              <a:rPr lang="en-GB" altLang="en-US" sz="3600" dirty="0"/>
              <a:t>Emotional/Psychological</a:t>
            </a:r>
          </a:p>
          <a:p>
            <a:pPr eaLnBrk="1" hangingPunct="1"/>
            <a:r>
              <a:rPr lang="en-GB" altLang="en-US" sz="3600" dirty="0"/>
              <a:t>Neglect</a:t>
            </a:r>
          </a:p>
          <a:p>
            <a:pPr eaLnBrk="1" hangingPunct="1"/>
            <a:r>
              <a:rPr lang="en-GB" altLang="en-US" sz="3600" dirty="0"/>
              <a:t>Financial Abuse </a:t>
            </a:r>
          </a:p>
        </p:txBody>
      </p:sp>
    </p:spTree>
    <p:extLst>
      <p:ext uri="{BB962C8B-B14F-4D97-AF65-F5344CB8AC3E}">
        <p14:creationId xmlns:p14="http://schemas.microsoft.com/office/powerpoint/2010/main" val="1577696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 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60"/>
            <a:ext cx="9144000" cy="5590408"/>
          </a:xfrm>
          <a:prstGeom prst="rect">
            <a:avLst/>
          </a:prstGeom>
        </p:spPr>
      </p:pic>
      <p:sp>
        <p:nvSpPr>
          <p:cNvPr id="2" name="TextBox 1"/>
          <p:cNvSpPr txBox="1"/>
          <p:nvPr/>
        </p:nvSpPr>
        <p:spPr>
          <a:xfrm>
            <a:off x="1404594" y="301658"/>
            <a:ext cx="6297105" cy="369332"/>
          </a:xfrm>
          <a:prstGeom prst="rect">
            <a:avLst/>
          </a:prstGeom>
          <a:noFill/>
        </p:spPr>
        <p:txBody>
          <a:bodyPr wrap="square" rtlCol="0">
            <a:spAutoFit/>
          </a:bodyPr>
          <a:lstStyle/>
          <a:p>
            <a:pPr algn="ctr"/>
            <a:endParaRPr lang="en-GB" dirty="0"/>
          </a:p>
        </p:txBody>
      </p:sp>
      <p:sp>
        <p:nvSpPr>
          <p:cNvPr id="5" name="Rectangle 2"/>
          <p:cNvSpPr>
            <a:spLocks noGrp="1"/>
          </p:cNvSpPr>
          <p:nvPr>
            <p:ph type="title"/>
          </p:nvPr>
        </p:nvSpPr>
        <p:spPr>
          <a:xfrm>
            <a:off x="457200" y="274638"/>
            <a:ext cx="8229600" cy="1143000"/>
          </a:xfrm>
        </p:spPr>
        <p:txBody>
          <a:bodyPr/>
          <a:lstStyle/>
          <a:p>
            <a:pPr algn="l"/>
            <a:r>
              <a:rPr lang="en-GB" altLang="en-US" sz="4000" b="1" dirty="0"/>
              <a:t>Duty To Refer</a:t>
            </a:r>
          </a:p>
        </p:txBody>
      </p:sp>
      <p:pic>
        <p:nvPicPr>
          <p:cNvPr id="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675" y="1420813"/>
            <a:ext cx="7326313"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9"/>
          <p:cNvSpPr>
            <a:spLocks noChangeArrowheads="1"/>
          </p:cNvSpPr>
          <p:nvPr/>
        </p:nvSpPr>
        <p:spPr bwMode="auto">
          <a:xfrm>
            <a:off x="1493838" y="5229225"/>
            <a:ext cx="72174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400" b="1" dirty="0"/>
              <a:t>Social Services and Well-being (Wales) Act 2014</a:t>
            </a:r>
            <a:endParaRPr lang="en-GB" altLang="en-US" sz="2400" b="1" dirty="0">
              <a:solidFill>
                <a:srgbClr val="000000"/>
              </a:solidFill>
              <a:latin typeface="Calibri" pitchFamily="34" charset="0"/>
            </a:endParaRPr>
          </a:p>
        </p:txBody>
      </p:sp>
    </p:spTree>
    <p:extLst>
      <p:ext uri="{BB962C8B-B14F-4D97-AF65-F5344CB8AC3E}">
        <p14:creationId xmlns:p14="http://schemas.microsoft.com/office/powerpoint/2010/main" val="24101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224"/>
            <a:ext cx="9144000" cy="5590408"/>
          </a:xfrm>
          <a:prstGeom prst="rect">
            <a:avLst/>
          </a:prstGeom>
        </p:spPr>
      </p:pic>
      <p:sp>
        <p:nvSpPr>
          <p:cNvPr id="2" name="TextBox 1"/>
          <p:cNvSpPr txBox="1"/>
          <p:nvPr/>
        </p:nvSpPr>
        <p:spPr>
          <a:xfrm>
            <a:off x="1404594" y="301658"/>
            <a:ext cx="6297105" cy="369332"/>
          </a:xfrm>
          <a:prstGeom prst="rect">
            <a:avLst/>
          </a:prstGeom>
          <a:noFill/>
        </p:spPr>
        <p:txBody>
          <a:bodyPr wrap="square" rtlCol="0">
            <a:spAutoFit/>
          </a:bodyPr>
          <a:lstStyle/>
          <a:p>
            <a:pPr algn="ctr"/>
            <a:endParaRPr lang="en-GB" dirty="0"/>
          </a:p>
        </p:txBody>
      </p:sp>
      <p:sp>
        <p:nvSpPr>
          <p:cNvPr id="5" name="Rectangle 2"/>
          <p:cNvSpPr>
            <a:spLocks noGrp="1" noChangeArrowheads="1"/>
          </p:cNvSpPr>
          <p:nvPr>
            <p:ph type="title"/>
          </p:nvPr>
        </p:nvSpPr>
        <p:spPr>
          <a:xfrm>
            <a:off x="457200" y="274638"/>
            <a:ext cx="8229600" cy="935037"/>
          </a:xfrm>
        </p:spPr>
        <p:txBody>
          <a:bodyPr/>
          <a:lstStyle/>
          <a:p>
            <a:pPr eaLnBrk="1" hangingPunct="1"/>
            <a:r>
              <a:rPr lang="en-GB" altLang="en-US" sz="2800" b="1" dirty="0"/>
              <a:t>Consent and confidentiality</a:t>
            </a:r>
          </a:p>
        </p:txBody>
      </p:sp>
      <p:sp>
        <p:nvSpPr>
          <p:cNvPr id="6" name="Rectangle 3"/>
          <p:cNvSpPr>
            <a:spLocks noGrp="1" noChangeArrowheads="1"/>
          </p:cNvSpPr>
          <p:nvPr>
            <p:ph idx="1"/>
          </p:nvPr>
        </p:nvSpPr>
        <p:spPr>
          <a:xfrm>
            <a:off x="323850" y="1236146"/>
            <a:ext cx="8229600" cy="4608512"/>
          </a:xfrm>
        </p:spPr>
        <p:txBody>
          <a:bodyPr>
            <a:normAutofit/>
          </a:bodyPr>
          <a:lstStyle/>
          <a:p>
            <a:pPr eaLnBrk="1" hangingPunct="1">
              <a:lnSpc>
                <a:spcPct val="80000"/>
              </a:lnSpc>
              <a:buClr>
                <a:schemeClr val="tx1"/>
              </a:buClr>
              <a:buFont typeface="Wingdings" pitchFamily="2" charset="2"/>
              <a:buChar char="Ø"/>
            </a:pPr>
            <a:endParaRPr lang="en-GB" altLang="en-US" sz="2000" dirty="0"/>
          </a:p>
          <a:p>
            <a:pPr>
              <a:spcBef>
                <a:spcPts val="0"/>
              </a:spcBef>
              <a:buFont typeface="Wingdings" panose="05000000000000000000" pitchFamily="2" charset="2"/>
              <a:buChar char="Ø"/>
              <a:defRPr/>
            </a:pPr>
            <a:r>
              <a:rPr lang="en-GB" sz="1800" dirty="0">
                <a:latin typeface="Arial" panose="020B0604020202020204" pitchFamily="34" charset="0"/>
                <a:cs typeface="Arial" panose="020B0604020202020204" pitchFamily="34" charset="0"/>
              </a:rPr>
              <a:t>Referral as a  ‘child in need of care and support’ parental consent must be sought. There is a duty on the local authority to assess a child who appears to need of care and support in addition to, or instead of, the care and support provided by their family.</a:t>
            </a:r>
          </a:p>
          <a:p>
            <a:pPr marL="0" indent="0">
              <a:buFontTx/>
              <a:buNone/>
              <a:defRPr/>
            </a:pPr>
            <a:endParaRPr lang="en-GB" altLang="en-US" sz="1100" dirty="0">
              <a:latin typeface="Arial" panose="020B0604020202020204" pitchFamily="34" charset="0"/>
              <a:cs typeface="Arial" panose="020B0604020202020204" pitchFamily="34" charset="0"/>
            </a:endParaRPr>
          </a:p>
          <a:p>
            <a:pPr>
              <a:lnSpc>
                <a:spcPct val="80000"/>
              </a:lnSpc>
              <a:buFont typeface="Wingdings" panose="05000000000000000000" pitchFamily="2" charset="2"/>
              <a:buChar char="Ø"/>
              <a:defRPr/>
            </a:pPr>
            <a:r>
              <a:rPr lang="en-GB" altLang="en-US" sz="1800" dirty="0">
                <a:latin typeface="Arial" panose="020B0604020202020204" pitchFamily="34" charset="0"/>
                <a:cs typeface="Arial" panose="020B0604020202020204" pitchFamily="34" charset="0"/>
              </a:rPr>
              <a:t>Referral as  ‘child protection’ – parental consent is not required. However, after consultation with social services when the verbal referral is made staff may be advised to seek parental consent.</a:t>
            </a:r>
          </a:p>
          <a:p>
            <a:pPr>
              <a:lnSpc>
                <a:spcPct val="80000"/>
              </a:lnSpc>
              <a:defRPr/>
            </a:pPr>
            <a:endParaRPr lang="en-GB" altLang="en-US" sz="1100" dirty="0">
              <a:latin typeface="Arial" panose="020B0604020202020204" pitchFamily="34" charset="0"/>
              <a:cs typeface="Arial" panose="020B0604020202020204" pitchFamily="34" charset="0"/>
            </a:endParaRPr>
          </a:p>
          <a:p>
            <a:pPr>
              <a:lnSpc>
                <a:spcPct val="80000"/>
              </a:lnSpc>
              <a:buFont typeface="Wingdings" panose="05000000000000000000" pitchFamily="2" charset="2"/>
              <a:buChar char="Ø"/>
              <a:defRPr/>
            </a:pPr>
            <a:r>
              <a:rPr lang="en-GB" altLang="en-US" sz="1800" dirty="0">
                <a:latin typeface="Arial" panose="020B0604020202020204" pitchFamily="34" charset="0"/>
                <a:cs typeface="Arial" panose="020B0604020202020204" pitchFamily="34" charset="0"/>
              </a:rPr>
              <a:t>Personal information about children and families held by professionals and agencies is subject to a legal duty of confidence and should not normally be disclosed without the consent of the subject.  However the law permits the disclosure of this information if it is necessary to </a:t>
            </a:r>
            <a:r>
              <a:rPr lang="en-GB" altLang="en-US" sz="1800" u="sng" dirty="0">
                <a:latin typeface="Arial" panose="020B0604020202020204" pitchFamily="34" charset="0"/>
                <a:cs typeface="Arial" panose="020B0604020202020204" pitchFamily="34" charset="0"/>
              </a:rPr>
              <a:t>safeguard</a:t>
            </a:r>
            <a:r>
              <a:rPr lang="en-GB" altLang="en-US" sz="1800" dirty="0">
                <a:latin typeface="Arial" panose="020B0604020202020204" pitchFamily="34" charset="0"/>
                <a:cs typeface="Arial" panose="020B0604020202020204" pitchFamily="34" charset="0"/>
              </a:rPr>
              <a:t> the welfare of the child.</a:t>
            </a:r>
          </a:p>
          <a:p>
            <a:pPr marL="0" indent="0" eaLnBrk="1" hangingPunct="1">
              <a:lnSpc>
                <a:spcPct val="80000"/>
              </a:lnSpc>
              <a:buClr>
                <a:schemeClr val="tx1"/>
              </a:buClr>
              <a:buNone/>
            </a:pPr>
            <a:endParaRPr lang="en-GB" altLang="en-US" sz="1800" dirty="0"/>
          </a:p>
          <a:p>
            <a:pPr eaLnBrk="1" hangingPunct="1">
              <a:lnSpc>
                <a:spcPct val="80000"/>
              </a:lnSpc>
              <a:buClr>
                <a:schemeClr val="tx1"/>
              </a:buClr>
              <a:buFont typeface="Wingdings" pitchFamily="2" charset="2"/>
              <a:buChar char="Ø"/>
            </a:pPr>
            <a:r>
              <a:rPr lang="en-GB" altLang="en-US" sz="1800" dirty="0"/>
              <a:t>The needs of the child must come first.</a:t>
            </a:r>
          </a:p>
          <a:p>
            <a:pPr eaLnBrk="1" hangingPunct="1">
              <a:lnSpc>
                <a:spcPct val="80000"/>
              </a:lnSpc>
            </a:pPr>
            <a:endParaRPr lang="en-GB" altLang="en-US" sz="1800" dirty="0"/>
          </a:p>
        </p:txBody>
      </p:sp>
    </p:spTree>
    <p:extLst>
      <p:ext uri="{BB962C8B-B14F-4D97-AF65-F5344CB8AC3E}">
        <p14:creationId xmlns:p14="http://schemas.microsoft.com/office/powerpoint/2010/main" val="4058309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160"/>
            <a:ext cx="9144000" cy="5590408"/>
          </a:xfrm>
          <a:prstGeom prst="rect">
            <a:avLst/>
          </a:prstGeom>
        </p:spPr>
      </p:pic>
      <p:sp>
        <p:nvSpPr>
          <p:cNvPr id="2" name="TextBox 1"/>
          <p:cNvSpPr txBox="1"/>
          <p:nvPr/>
        </p:nvSpPr>
        <p:spPr>
          <a:xfrm>
            <a:off x="1404594" y="301658"/>
            <a:ext cx="6297105" cy="369332"/>
          </a:xfrm>
          <a:prstGeom prst="rect">
            <a:avLst/>
          </a:prstGeom>
          <a:noFill/>
        </p:spPr>
        <p:txBody>
          <a:bodyPr wrap="square" rtlCol="0">
            <a:spAutoFit/>
          </a:bodyPr>
          <a:lstStyle/>
          <a:p>
            <a:pPr algn="ctr"/>
            <a:endParaRPr lang="en-GB" dirty="0"/>
          </a:p>
        </p:txBody>
      </p:sp>
      <p:sp>
        <p:nvSpPr>
          <p:cNvPr id="5" name="Rectangle 2"/>
          <p:cNvSpPr>
            <a:spLocks noGrp="1" noChangeArrowheads="1"/>
          </p:cNvSpPr>
          <p:nvPr>
            <p:ph type="title"/>
          </p:nvPr>
        </p:nvSpPr>
        <p:spPr>
          <a:xfrm>
            <a:off x="468313" y="549275"/>
            <a:ext cx="8229600" cy="1143000"/>
          </a:xfrm>
        </p:spPr>
        <p:txBody>
          <a:bodyPr/>
          <a:lstStyle/>
          <a:p>
            <a:pPr eaLnBrk="1" hangingPunct="1"/>
            <a:r>
              <a:rPr lang="en-GB" altLang="en-US" sz="4000" dirty="0"/>
              <a:t>	</a:t>
            </a:r>
            <a:r>
              <a:rPr lang="en-GB" altLang="en-US" sz="3600" b="1" dirty="0"/>
              <a:t>Physical Abuse</a:t>
            </a:r>
          </a:p>
        </p:txBody>
      </p:sp>
      <p:sp>
        <p:nvSpPr>
          <p:cNvPr id="6" name="Rectangle 3"/>
          <p:cNvSpPr>
            <a:spLocks noGrp="1" noChangeArrowheads="1"/>
          </p:cNvSpPr>
          <p:nvPr>
            <p:ph idx="1"/>
          </p:nvPr>
        </p:nvSpPr>
        <p:spPr>
          <a:xfrm>
            <a:off x="457200" y="1600200"/>
            <a:ext cx="8229600" cy="2470355"/>
          </a:xfrm>
        </p:spPr>
        <p:txBody>
          <a:bodyPr/>
          <a:lstStyle/>
          <a:p>
            <a:pPr>
              <a:buNone/>
            </a:pPr>
            <a:r>
              <a:rPr lang="en-GB" altLang="en-US" dirty="0"/>
              <a:t>	</a:t>
            </a:r>
          </a:p>
          <a:p>
            <a:pPr>
              <a:buNone/>
            </a:pPr>
            <a:r>
              <a:rPr lang="en-GB" sz="2400" dirty="0">
                <a:cs typeface="Arial" panose="020B0604020202020204" pitchFamily="34" charset="0"/>
              </a:rPr>
              <a:t>	Hitting, slapping, over or misuse of medication, undue restraint, or inappropriate sanctions</a:t>
            </a:r>
            <a:endParaRPr lang="en-GB" altLang="en-US" sz="2400" dirty="0">
              <a:cs typeface="Arial" panose="020B0604020202020204" pitchFamily="34" charset="0"/>
            </a:endParaRPr>
          </a:p>
          <a:p>
            <a:pPr eaLnBrk="1" hangingPunct="1">
              <a:buFontTx/>
              <a:buNone/>
            </a:pPr>
            <a:r>
              <a:rPr lang="en-GB" altLang="en-US" sz="2400" dirty="0"/>
              <a:t>    </a:t>
            </a:r>
          </a:p>
          <a:p>
            <a:pPr eaLnBrk="1" hangingPunct="1">
              <a:buFontTx/>
              <a:buNone/>
            </a:pPr>
            <a:r>
              <a:rPr lang="en-GB" altLang="en-US" sz="2400" dirty="0"/>
              <a:t>	</a:t>
            </a:r>
          </a:p>
        </p:txBody>
      </p:sp>
    </p:spTree>
    <p:extLst>
      <p:ext uri="{BB962C8B-B14F-4D97-AF65-F5344CB8AC3E}">
        <p14:creationId xmlns:p14="http://schemas.microsoft.com/office/powerpoint/2010/main" val="5097539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10920</TotalTime>
  <Words>1559</Words>
  <Application>Microsoft Office PowerPoint</Application>
  <PresentationFormat>On-screen Show (4:3)</PresentationFormat>
  <Paragraphs>146</Paragraphs>
  <Slides>19</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Comic Sans MS</vt:lpstr>
      <vt:lpstr>Wingdings</vt:lpstr>
      <vt:lpstr>Office Theme</vt:lpstr>
      <vt:lpstr>PowerPoint Presentation</vt:lpstr>
      <vt:lpstr>PowerPoint Presentation</vt:lpstr>
      <vt:lpstr>PowerPoint Presentation</vt:lpstr>
      <vt:lpstr>PowerPoint Presentation</vt:lpstr>
      <vt:lpstr>PowerPoint Presentation</vt:lpstr>
      <vt:lpstr>Categories of abuse </vt:lpstr>
      <vt:lpstr>Duty To Refer</vt:lpstr>
      <vt:lpstr>Consent and confidentiality</vt:lpstr>
      <vt:lpstr> Physical Abuse</vt:lpstr>
      <vt:lpstr>Sexual Abuse</vt:lpstr>
      <vt:lpstr>Neglect</vt:lpstr>
      <vt:lpstr>Emotional/Psychological Abuse</vt:lpstr>
      <vt:lpstr>Financial Abuse       Financial Abuse  This category will be less prevalent for a child but indicators could be:   not meeting their needs for care and support which are provided through direct payments; or complaints that personal property is missing  </vt:lpstr>
      <vt:lpstr>Allegations Against Staff Member in a School Setting</vt:lpstr>
      <vt:lpstr> Safer Schools – allegations against staff members  </vt:lpstr>
      <vt:lpstr>Governor Responsibilities</vt:lpstr>
      <vt:lpstr>Governor Responsibilities</vt:lpstr>
      <vt:lpstr>The protection of children is a multi agency responsibility.</vt:lpstr>
      <vt:lpstr>Useful Contacts</vt:lpstr>
    </vt:vector>
  </TitlesOfParts>
  <Company>Cardiff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Skidmore</dc:creator>
  <cp:lastModifiedBy>Catherine Chambers</cp:lastModifiedBy>
  <cp:revision>97</cp:revision>
  <dcterms:created xsi:type="dcterms:W3CDTF">2017-11-08T11:22:54Z</dcterms:created>
  <dcterms:modified xsi:type="dcterms:W3CDTF">2021-09-16T12:19:34Z</dcterms:modified>
</cp:coreProperties>
</file>