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1" r:id="rId3"/>
    <p:sldId id="272" r:id="rId4"/>
    <p:sldId id="265" r:id="rId5"/>
    <p:sldId id="266" r:id="rId6"/>
    <p:sldId id="273" r:id="rId7"/>
    <p:sldId id="267" r:id="rId8"/>
    <p:sldId id="258" r:id="rId9"/>
    <p:sldId id="268" r:id="rId10"/>
    <p:sldId id="257" r:id="rId11"/>
    <p:sldId id="269" r:id="rId12"/>
    <p:sldId id="276" r:id="rId13"/>
    <p:sldId id="260" r:id="rId14"/>
    <p:sldId id="287" r:id="rId15"/>
    <p:sldId id="289" r:id="rId16"/>
    <p:sldId id="298" r:id="rId17"/>
    <p:sldId id="305" r:id="rId18"/>
    <p:sldId id="306" r:id="rId19"/>
    <p:sldId id="304" r:id="rId20"/>
    <p:sldId id="293" r:id="rId21"/>
    <p:sldId id="297" r:id="rId22"/>
    <p:sldId id="294" r:id="rId23"/>
    <p:sldId id="301" r:id="rId24"/>
    <p:sldId id="299" r:id="rId25"/>
    <p:sldId id="300" r:id="rId26"/>
    <p:sldId id="303" r:id="rId27"/>
    <p:sldId id="275" r:id="rId28"/>
    <p:sldId id="295" r:id="rId29"/>
    <p:sldId id="296" r:id="rId30"/>
    <p:sldId id="284" r:id="rId31"/>
    <p:sldId id="286" r:id="rId32"/>
    <p:sldId id="283" r:id="rId33"/>
    <p:sldId id="28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0E92F-4754-44CA-9914-F1C16B2D247C}" v="10559" dt="2022-10-17T13:08:06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>
        <p:scale>
          <a:sx n="50" d="100"/>
          <a:sy n="50" d="100"/>
        </p:scale>
        <p:origin x="221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6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3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886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9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665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79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1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5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7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5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3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2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0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6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82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98AAE-E58F-44E5-95EB-609EABDBB3D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4F983F-47F6-4AF4-B0D3-B345876AA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4D74-4283-C141-9747-922768367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2246072"/>
            <a:ext cx="7766936" cy="1646302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dirty="0"/>
              <a:t>Catholic Schools Inspectorate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B9165-DA70-C122-5D55-FEC3FD125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56746" y="3998362"/>
            <a:ext cx="7766936" cy="109689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dirty="0">
                <a:solidFill>
                  <a:schemeClr val="accent1"/>
                </a:solidFill>
              </a:rPr>
              <a:t>The Inspection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55125-2B7D-B34B-6749-D45A89BBB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61" y="650737"/>
            <a:ext cx="5935704" cy="1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06882-D15D-4350-BD75-760F0FDA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588" y="159104"/>
            <a:ext cx="4512989" cy="6335002"/>
          </a:xfrm>
        </p:spPr>
        <p:txBody>
          <a:bodyPr anchor="ctr">
            <a:normAutofit/>
          </a:bodyPr>
          <a:lstStyle/>
          <a:p>
            <a:br>
              <a:rPr lang="en-GB" dirty="0">
                <a:solidFill>
                  <a:srgbClr val="FFFFFF"/>
                </a:solidFill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9" name="Content Placeholder 8">
            <a:extLst>
              <a:ext uri="{FF2B5EF4-FFF2-40B4-BE49-F238E27FC236}">
                <a16:creationId xmlns:a16="http://schemas.microsoft.com/office/drawing/2014/main" id="{F5CFFB6A-2283-767C-0CAC-0635752C2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681135"/>
            <a:ext cx="4512988" cy="5474132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Inspection Tariff &amp; Duration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 table shows the tariff of Inspectors for different size schools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 majority of schools will receive a 2 day Inspection with 1 Lead Inspector and 1 Team Inspector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 number of Inspectors will be adjusted for smaller and larger schools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Page 7 of Inspection  Handbook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9CBBC-96E6-1F9D-C20F-C7153A701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26" y="159104"/>
            <a:ext cx="3117538" cy="782987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D43298F4-C658-B792-890D-43304C8C8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2" y="1002727"/>
            <a:ext cx="6821662" cy="57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44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>
            <a:normAutofit/>
          </a:bodyPr>
          <a:lstStyle/>
          <a:p>
            <a:r>
              <a:rPr lang="en-GB" dirty="0"/>
              <a:t>Notice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5540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Lead and Team Inspectors will be told the name of the school to be inspected </a:t>
            </a:r>
            <a:r>
              <a:rPr lang="en-GB" sz="3200" dirty="0">
                <a:solidFill>
                  <a:srgbClr val="C00000"/>
                </a:solidFill>
              </a:rPr>
              <a:t>10 days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before the Inspection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3000" dirty="0">
                <a:solidFill>
                  <a:schemeClr val="accent1">
                    <a:lumMod val="50000"/>
                  </a:schemeClr>
                </a:solidFill>
              </a:rPr>
              <a:t>The school will receive </a:t>
            </a:r>
            <a:r>
              <a:rPr lang="en-GB" sz="3000" dirty="0">
                <a:solidFill>
                  <a:srgbClr val="C00000"/>
                </a:solidFill>
              </a:rPr>
              <a:t>2 days </a:t>
            </a:r>
            <a:r>
              <a:rPr lang="en-GB" sz="3000" dirty="0">
                <a:solidFill>
                  <a:schemeClr val="accent1">
                    <a:lumMod val="50000"/>
                  </a:schemeClr>
                </a:solidFill>
              </a:rPr>
              <a:t>notice of the Inspection</a:t>
            </a: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524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Before the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6245"/>
            <a:ext cx="8596668" cy="4595118"/>
          </a:xfrm>
        </p:spPr>
        <p:txBody>
          <a:bodyPr>
            <a:normAutofit/>
          </a:bodyPr>
          <a:lstStyle/>
          <a:p>
            <a:r>
              <a:rPr lang="en-GB" sz="3200" dirty="0"/>
              <a:t>Initial Phone Call</a:t>
            </a:r>
          </a:p>
          <a:p>
            <a:pPr lvl="1"/>
            <a:r>
              <a:rPr lang="en-GB" sz="2400" dirty="0"/>
              <a:t>Call to Headteacher from Inspection Coordinator or Lead as early as possible and by midday at the latest</a:t>
            </a:r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sz="2400" dirty="0"/>
              <a:t>Headteacher told name of Lead and Team Inspectors</a:t>
            </a:r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sz="2400" dirty="0"/>
              <a:t>Inspection Coordinator calls Lead and gives greenlight</a:t>
            </a:r>
          </a:p>
          <a:p>
            <a:pPr marL="457200" lvl="1" indent="0">
              <a:buNone/>
            </a:pPr>
            <a:r>
              <a:rPr lang="en-GB" sz="2400" dirty="0"/>
              <a:t> </a:t>
            </a:r>
          </a:p>
          <a:p>
            <a:pPr lvl="1"/>
            <a:r>
              <a:rPr lang="en-GB" sz="2400" dirty="0"/>
              <a:t>Lead Inspector calls School for initial conversation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669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Initial Phone Call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467853"/>
            <a:ext cx="8596668" cy="4872789"/>
          </a:xfrm>
        </p:spPr>
        <p:txBody>
          <a:bodyPr>
            <a:normAutofit fontScale="92500" lnSpcReduction="10000"/>
          </a:bodyPr>
          <a:lstStyle/>
          <a:p>
            <a:r>
              <a:rPr lang="en-GB" sz="3000" b="1" dirty="0"/>
              <a:t>Pre Inspection Checklist</a:t>
            </a:r>
          </a:p>
          <a:p>
            <a:pPr lvl="1"/>
            <a:r>
              <a:rPr lang="en-GB" sz="2400" dirty="0"/>
              <a:t> Team members    QA Visitors / Inspectors Shadowing</a:t>
            </a:r>
          </a:p>
          <a:p>
            <a:pPr lvl="1"/>
            <a:r>
              <a:rPr lang="en-GB" sz="2400" dirty="0"/>
              <a:t>Reminder of Chair of Governors legal duty to Inform parents that the inspection is taking place – template letter</a:t>
            </a:r>
          </a:p>
          <a:p>
            <a:pPr lvl="1"/>
            <a:r>
              <a:rPr lang="en-GB" sz="2400" dirty="0"/>
              <a:t>Inspector Badges – Licence to Inspect / DBS</a:t>
            </a:r>
          </a:p>
          <a:p>
            <a:pPr lvl="1"/>
            <a:r>
              <a:rPr lang="en-GB" sz="2400" dirty="0"/>
              <a:t>Record of consultation with parents/carers</a:t>
            </a:r>
          </a:p>
          <a:p>
            <a:pPr lvl="1"/>
            <a:r>
              <a:rPr lang="en-GB" sz="2400" dirty="0"/>
              <a:t>Reissue Questionnaires during inspection</a:t>
            </a:r>
          </a:p>
          <a:p>
            <a:pPr lvl="1"/>
            <a:r>
              <a:rPr lang="en-GB" sz="2400" dirty="0"/>
              <a:t>Arrange meetings for discussions with key people</a:t>
            </a:r>
          </a:p>
          <a:p>
            <a:pPr lvl="1"/>
            <a:r>
              <a:rPr lang="en-GB" sz="2400" dirty="0"/>
              <a:t>Outline the range of observations and evidence gathering that will take place</a:t>
            </a:r>
          </a:p>
          <a:p>
            <a:pPr lvl="1"/>
            <a:r>
              <a:rPr lang="en-GB" sz="2400" dirty="0"/>
              <a:t>Lesson observations, Work scrutiny and Observation of Collective Worship  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03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Initial Phone Call 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467853"/>
            <a:ext cx="8596668" cy="5044914"/>
          </a:xfrm>
        </p:spPr>
        <p:txBody>
          <a:bodyPr>
            <a:normAutofit fontScale="92500"/>
          </a:bodyPr>
          <a:lstStyle/>
          <a:p>
            <a:r>
              <a:rPr lang="en-GB" sz="2800" b="1" dirty="0"/>
              <a:t>Request School documents in electronic form</a:t>
            </a:r>
          </a:p>
          <a:p>
            <a:pPr lvl="1"/>
            <a:r>
              <a:rPr lang="en-GB" sz="2400" dirty="0"/>
              <a:t>School’s Catholic Self-Evaluation Document (CSED)</a:t>
            </a:r>
          </a:p>
          <a:p>
            <a:pPr lvl="1"/>
            <a:r>
              <a:rPr lang="en-GB" sz="2400" dirty="0"/>
              <a:t>School Improvement Plan</a:t>
            </a:r>
          </a:p>
          <a:p>
            <a:pPr lvl="1"/>
            <a:r>
              <a:rPr lang="en-GB" sz="2400" dirty="0"/>
              <a:t>Attainment </a:t>
            </a:r>
            <a:r>
              <a:rPr lang="en-GB" sz="2600" dirty="0"/>
              <a:t>and</a:t>
            </a:r>
            <a:r>
              <a:rPr lang="en-GB" sz="2400" dirty="0"/>
              <a:t> Progress data</a:t>
            </a:r>
          </a:p>
          <a:p>
            <a:pPr lvl="1"/>
            <a:r>
              <a:rPr lang="en-GB" sz="2400" dirty="0"/>
              <a:t>Timetables</a:t>
            </a:r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r>
              <a:rPr lang="en-GB" sz="2400" b="1" dirty="0"/>
              <a:t>The Inspection team will already have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600" dirty="0"/>
              <a:t>Previous</a:t>
            </a:r>
            <a:r>
              <a:rPr lang="en-GB" sz="2400" dirty="0"/>
              <a:t> Section 50 Inspection Report with Recommendations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400" dirty="0"/>
              <a:t>Last Estyn Report for the School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400" dirty="0"/>
              <a:t>Information from GIAS My Local School and School Website</a:t>
            </a:r>
          </a:p>
        </p:txBody>
      </p:sp>
    </p:spTree>
    <p:extLst>
      <p:ext uri="{BB962C8B-B14F-4D97-AF65-F5344CB8AC3E}">
        <p14:creationId xmlns:p14="http://schemas.microsoft.com/office/powerpoint/2010/main" val="39746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Inspection Rescheduling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467853"/>
            <a:ext cx="8596668" cy="4872789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There are only a limited number of reasons why the diocese may decide that an inspection may not go ahead</a:t>
            </a:r>
            <a:endParaRPr lang="en-GB" sz="2400" dirty="0"/>
          </a:p>
          <a:p>
            <a:r>
              <a:rPr lang="en-GB" sz="2400" dirty="0"/>
              <a:t>Deferral Policy – Appendix 6</a:t>
            </a:r>
          </a:p>
          <a:p>
            <a:r>
              <a:rPr lang="en-GB" sz="2400" dirty="0"/>
              <a:t>Serious incident – death or serious injury of a pupil or member of staff</a:t>
            </a:r>
          </a:p>
          <a:p>
            <a:r>
              <a:rPr lang="en-GB" sz="2400" dirty="0"/>
              <a:t>School closure to all pupils</a:t>
            </a:r>
          </a:p>
          <a:p>
            <a:r>
              <a:rPr lang="en-GB" sz="2400" dirty="0"/>
              <a:t>At least three quarters of staff will not be in school for half of the duration of the inspection</a:t>
            </a:r>
          </a:p>
          <a:p>
            <a:r>
              <a:rPr lang="en-GB" sz="2400" dirty="0"/>
              <a:t>Senior member of staff under police investigation or a serious concern</a:t>
            </a:r>
          </a:p>
          <a:p>
            <a:r>
              <a:rPr lang="en-GB" sz="2400" dirty="0">
                <a:solidFill>
                  <a:srgbClr val="C00000"/>
                </a:solidFill>
              </a:rPr>
              <a:t>Absence of Headteacher will not lead to a deferral</a:t>
            </a:r>
          </a:p>
        </p:txBody>
      </p:sp>
    </p:spTree>
    <p:extLst>
      <p:ext uri="{BB962C8B-B14F-4D97-AF65-F5344CB8AC3E}">
        <p14:creationId xmlns:p14="http://schemas.microsoft.com/office/powerpoint/2010/main" val="156364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AACD-E634-0DEB-78BB-C8B59D43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14338"/>
            <a:ext cx="8596668" cy="762000"/>
          </a:xfrm>
        </p:spPr>
        <p:txBody>
          <a:bodyPr/>
          <a:lstStyle/>
          <a:p>
            <a:r>
              <a:rPr lang="en-GB" dirty="0"/>
              <a:t>Analysis &amp; Evaluation of CSED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3C9CD-1BB9-ECDF-FB07-767B1B52D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034" y="1579005"/>
            <a:ext cx="4185623" cy="4242675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Accuracy of School’s Assessment of Pupils’ progress and attainment</a:t>
            </a:r>
          </a:p>
          <a:p>
            <a:r>
              <a:rPr lang="en-GB" sz="2400" dirty="0"/>
              <a:t>Robustness and accuracy of School’s CSED</a:t>
            </a:r>
          </a:p>
          <a:p>
            <a:r>
              <a:rPr lang="en-GB" sz="2400" dirty="0"/>
              <a:t>Issues for inspection will arise from inconsistencies between CSED and evidence</a:t>
            </a:r>
          </a:p>
          <a:p>
            <a:r>
              <a:rPr lang="en-GB" sz="2400" dirty="0"/>
              <a:t>Also from significant matters omitted from CSED</a:t>
            </a:r>
          </a:p>
          <a:p>
            <a:endParaRPr lang="en-GB" sz="2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B0679-1023-12C7-4473-8FB2B253B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624" y="2392680"/>
            <a:ext cx="4695696" cy="3428999"/>
          </a:xfrm>
        </p:spPr>
        <p:txBody>
          <a:bodyPr>
            <a:normAutofit fontScale="92500"/>
          </a:bodyPr>
          <a:lstStyle/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Lead Inspector will use CSED, data and other information to develop lines of enquiry</a:t>
            </a:r>
          </a:p>
        </p:txBody>
      </p:sp>
    </p:spTree>
    <p:extLst>
      <p:ext uri="{BB962C8B-B14F-4D97-AF65-F5344CB8AC3E}">
        <p14:creationId xmlns:p14="http://schemas.microsoft.com/office/powerpoint/2010/main" val="136028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4FB6853-2C76-2881-EDD6-A075E4B02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103723"/>
            <a:ext cx="10215272" cy="67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1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03EF186-9A11-C708-1DDC-4EBE0BA5B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41078"/>
            <a:ext cx="10353692" cy="63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9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">
            <a:extLst>
              <a:ext uri="{FF2B5EF4-FFF2-40B4-BE49-F238E27FC236}">
                <a16:creationId xmlns:a16="http://schemas.microsoft.com/office/drawing/2014/main" id="{73029BD4-2AE1-CDA7-1CDF-4804082DB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78991"/>
            <a:ext cx="10314668" cy="63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8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8ADBB409-A557-A02E-7B04-3A32D0F73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58" y="1056874"/>
            <a:ext cx="7156455" cy="43421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B308B8A-7923-5F1A-AC21-6A55F4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18835" y="5753349"/>
            <a:ext cx="8308045" cy="38965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Catholic Schools Inspectorate Website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C0E8FA-6194-91A2-600C-DA7095529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835" y="5661435"/>
            <a:ext cx="8596667" cy="67402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1BF40-919C-D921-71B6-60A8F3B70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20463"/>
            <a:ext cx="2686285" cy="6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0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able&#10;&#10;Description automatically generated with medium confidence">
            <a:extLst>
              <a:ext uri="{FF2B5EF4-FFF2-40B4-BE49-F238E27FC236}">
                <a16:creationId xmlns:a16="http://schemas.microsoft.com/office/drawing/2014/main" id="{0AE7EF19-59EE-DC10-F4AD-D5C1F6152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" y="395748"/>
            <a:ext cx="9507440" cy="64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908EF1-C059-80A8-1DE2-F1BD5F6E7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4" y="213360"/>
            <a:ext cx="10251302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29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B5EB601-3061-5463-3E17-8E67A800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67400"/>
            <a:ext cx="9914570" cy="67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0" y="354957"/>
            <a:ext cx="11667281" cy="1182548"/>
          </a:xfrm>
        </p:spPr>
        <p:txBody>
          <a:bodyPr>
            <a:normAutofit/>
          </a:bodyPr>
          <a:lstStyle/>
          <a:p>
            <a:r>
              <a:rPr lang="en-GB" dirty="0"/>
              <a:t>Communication during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77" y="1278425"/>
            <a:ext cx="9184297" cy="4849792"/>
          </a:xfrm>
        </p:spPr>
        <p:txBody>
          <a:bodyPr>
            <a:normAutofit/>
          </a:bodyPr>
          <a:lstStyle/>
          <a:p>
            <a:r>
              <a:rPr lang="en-GB" sz="3200" b="1" dirty="0"/>
              <a:t>On arrival</a:t>
            </a:r>
          </a:p>
          <a:p>
            <a:pPr lvl="1"/>
            <a:r>
              <a:rPr lang="en-GB" sz="2400" dirty="0"/>
              <a:t>Inspectors will meet with Headteacher and Leadership team</a:t>
            </a:r>
            <a:endParaRPr lang="en-GB" sz="2000" dirty="0"/>
          </a:p>
          <a:p>
            <a:pPr lvl="1"/>
            <a:r>
              <a:rPr lang="en-GB" sz="2400" dirty="0"/>
              <a:t>Tour of school</a:t>
            </a:r>
            <a:endParaRPr lang="en-GB" sz="2000" dirty="0"/>
          </a:p>
          <a:p>
            <a:pPr lvl="1"/>
            <a:r>
              <a:rPr lang="en-GB" sz="2400" dirty="0"/>
              <a:t>Brief meeting with staff if possible</a:t>
            </a:r>
          </a:p>
          <a:p>
            <a:r>
              <a:rPr lang="en-GB" sz="3000" b="1" dirty="0"/>
              <a:t>Keeping headteacher updated</a:t>
            </a:r>
          </a:p>
          <a:p>
            <a:pPr lvl="1"/>
            <a:r>
              <a:rPr lang="en-GB" sz="2400" dirty="0"/>
              <a:t>Team will update the Headteacher during the day and during morning of day 2</a:t>
            </a:r>
          </a:p>
          <a:p>
            <a:pPr lvl="1"/>
            <a:r>
              <a:rPr lang="en-GB" sz="2400" dirty="0"/>
              <a:t>Meeting at end of day 1 to discuss findings so far and give school the opportunity to present more evidence on day 2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AD373-1706-9559-6615-3273AC605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168" y="0"/>
            <a:ext cx="2983831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983C-8706-4A63-2714-13121885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252943"/>
            <a:ext cx="8596668" cy="716280"/>
          </a:xfrm>
        </p:spPr>
        <p:txBody>
          <a:bodyPr/>
          <a:lstStyle/>
          <a:p>
            <a:r>
              <a:rPr lang="en-GB" dirty="0"/>
              <a:t>During the Inspection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2228D-3C92-B361-DE32-61F86D210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687" y="1171841"/>
            <a:ext cx="4185623" cy="576262"/>
          </a:xfrm>
        </p:spPr>
        <p:txBody>
          <a:bodyPr/>
          <a:lstStyle/>
          <a:p>
            <a:r>
              <a:rPr lang="en-GB" dirty="0"/>
              <a:t>The Inspection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80448-4FAE-0BAF-EC91-173B15668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044" y="1950721"/>
            <a:ext cx="4185623" cy="426719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Organised with support of School leaders</a:t>
            </a:r>
          </a:p>
          <a:p>
            <a:r>
              <a:rPr lang="en-GB" dirty="0"/>
              <a:t>Inspectors reserve the right to gather evidence from anywhere in the school during inspection</a:t>
            </a:r>
          </a:p>
          <a:p>
            <a:endParaRPr lang="en-GB" dirty="0"/>
          </a:p>
          <a:p>
            <a:r>
              <a:rPr lang="en-GB" dirty="0"/>
              <a:t>Schools will be asked for a list of pupils from which to choose for work scrutiny and meetings</a:t>
            </a:r>
          </a:p>
          <a:p>
            <a:endParaRPr lang="en-GB" dirty="0"/>
          </a:p>
          <a:p>
            <a:r>
              <a:rPr lang="en-GB" dirty="0"/>
              <a:t>Meetings with pupils and Governors should take place without school staff present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368F7-2C0C-5987-5DDF-5D28AFF99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42664" y="498804"/>
            <a:ext cx="4185617" cy="5932475"/>
          </a:xfrm>
        </p:spPr>
        <p:txBody>
          <a:bodyPr>
            <a:noAutofit/>
          </a:bodyPr>
          <a:lstStyle/>
          <a:p>
            <a:r>
              <a:rPr lang="en-GB" sz="2000" dirty="0"/>
              <a:t>Observation of learning</a:t>
            </a:r>
          </a:p>
          <a:p>
            <a:r>
              <a:rPr lang="en-GB" sz="2000" dirty="0"/>
              <a:t>Observation of Prayer &amp; Liturgy</a:t>
            </a:r>
          </a:p>
          <a:p>
            <a:r>
              <a:rPr lang="en-GB" sz="2000" dirty="0"/>
              <a:t>Scrutiny of pupil work</a:t>
            </a:r>
          </a:p>
          <a:p>
            <a:r>
              <a:rPr lang="en-GB" sz="2000" dirty="0"/>
              <a:t>Scrutiny of Parent/ Carer and staff questionnaires</a:t>
            </a:r>
          </a:p>
          <a:p>
            <a:endParaRPr lang="en-GB" sz="2000" dirty="0"/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Meetings with</a:t>
            </a:r>
          </a:p>
          <a:p>
            <a:r>
              <a:rPr lang="en-GB" sz="2000" dirty="0"/>
              <a:t>Pupils</a:t>
            </a:r>
          </a:p>
          <a:p>
            <a:r>
              <a:rPr lang="en-GB" sz="2000" dirty="0"/>
              <a:t>Headteacher</a:t>
            </a:r>
          </a:p>
          <a:p>
            <a:r>
              <a:rPr lang="en-GB" sz="2000" dirty="0"/>
              <a:t>Chair of Governors / Link Governor</a:t>
            </a:r>
          </a:p>
          <a:p>
            <a:r>
              <a:rPr lang="en-GB" sz="2000" dirty="0"/>
              <a:t>Subject Lead for RE</a:t>
            </a:r>
          </a:p>
          <a:p>
            <a:r>
              <a:rPr lang="en-GB" sz="2000" dirty="0"/>
              <a:t>Head of Sixth Form</a:t>
            </a:r>
          </a:p>
          <a:p>
            <a:r>
              <a:rPr lang="en-GB" sz="2000" dirty="0"/>
              <a:t>Chaplain and /or Parish Priest</a:t>
            </a:r>
          </a:p>
        </p:txBody>
      </p:sp>
    </p:spTree>
    <p:extLst>
      <p:ext uri="{BB962C8B-B14F-4D97-AF65-F5344CB8AC3E}">
        <p14:creationId xmlns:p14="http://schemas.microsoft.com/office/powerpoint/2010/main" val="562967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560E-F143-1E5B-5667-3A622175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GB" dirty="0"/>
              <a:t>Teaching &amp;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82A1D-94C6-904D-F837-4AA349BDF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774" y="2038669"/>
            <a:ext cx="4184035" cy="3880772"/>
          </a:xfrm>
        </p:spPr>
        <p:txBody>
          <a:bodyPr>
            <a:noAutofit/>
          </a:bodyPr>
          <a:lstStyle/>
          <a:p>
            <a:r>
              <a:rPr lang="en-GB" sz="2400" dirty="0"/>
              <a:t>Where teaching is evaluated a connection should be made to the impact it has on learners’ behaviour, progress and the quality of learning.</a:t>
            </a:r>
          </a:p>
          <a:p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539E6-F6BA-2AA7-2898-5F5EC8CE1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668" y="1371600"/>
            <a:ext cx="4184034" cy="475488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There will always be a particular focus on:</a:t>
            </a:r>
          </a:p>
          <a:p>
            <a:r>
              <a:rPr lang="en-GB" sz="2800" dirty="0"/>
              <a:t>Learning &amp; Progress</a:t>
            </a:r>
          </a:p>
          <a:p>
            <a:r>
              <a:rPr lang="en-GB" sz="2800" dirty="0"/>
              <a:t>Behaviour</a:t>
            </a:r>
          </a:p>
          <a:p>
            <a:r>
              <a:rPr lang="en-GB" sz="2800" dirty="0"/>
              <a:t>Quality of teaching</a:t>
            </a:r>
          </a:p>
          <a:p>
            <a:r>
              <a:rPr lang="en-GB" sz="2800" dirty="0"/>
              <a:t>Use of assessment to support learning</a:t>
            </a:r>
          </a:p>
        </p:txBody>
      </p:sp>
    </p:spTree>
    <p:extLst>
      <p:ext uri="{BB962C8B-B14F-4D97-AF65-F5344CB8AC3E}">
        <p14:creationId xmlns:p14="http://schemas.microsoft.com/office/powerpoint/2010/main" val="1816935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0" y="354957"/>
            <a:ext cx="11667281" cy="1182548"/>
          </a:xfrm>
        </p:spPr>
        <p:txBody>
          <a:bodyPr>
            <a:normAutofit/>
          </a:bodyPr>
          <a:lstStyle/>
          <a:p>
            <a:r>
              <a:rPr lang="en-GB" dirty="0"/>
              <a:t>Formal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97" y="1217465"/>
            <a:ext cx="9184297" cy="484979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Formal feedback must not be given before the end of the final day of the inspection</a:t>
            </a:r>
          </a:p>
          <a:p>
            <a:pPr lvl="1"/>
            <a:r>
              <a:rPr lang="en-GB" sz="2200" dirty="0"/>
              <a:t>There should be no surprise to the Headteacher</a:t>
            </a:r>
          </a:p>
          <a:p>
            <a:pPr lvl="1"/>
            <a:r>
              <a:rPr lang="en-GB" sz="2200" dirty="0"/>
              <a:t>Maintaining confidentiality until final report is received</a:t>
            </a:r>
          </a:p>
          <a:p>
            <a:pPr lvl="1"/>
            <a:r>
              <a:rPr lang="en-GB" sz="2200" dirty="0"/>
              <a:t>Judgements Key grades awarded</a:t>
            </a:r>
          </a:p>
          <a:p>
            <a:pPr lvl="1"/>
            <a:r>
              <a:rPr lang="en-GB" sz="2200" dirty="0"/>
              <a:t>What the school does well (No more than 5 points)</a:t>
            </a:r>
          </a:p>
          <a:p>
            <a:pPr lvl="1"/>
            <a:r>
              <a:rPr lang="en-GB" sz="2200" dirty="0"/>
              <a:t>What the school needs to do to improve (no more than 3 points)</a:t>
            </a:r>
          </a:p>
          <a:p>
            <a:pPr lvl="1"/>
            <a:r>
              <a:rPr lang="en-GB" sz="2200" dirty="0"/>
              <a:t>Whether the school is compliant in every respect</a:t>
            </a:r>
          </a:p>
          <a:p>
            <a:pPr lvl="1"/>
            <a:r>
              <a:rPr lang="en-GB" sz="2200" dirty="0"/>
              <a:t>Whether the school has met all areas of improvement from the last inspection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AD373-1706-9559-6615-3273AC605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168" y="0"/>
            <a:ext cx="2983831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7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59" y="264367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After the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13" y="1069912"/>
            <a:ext cx="8905205" cy="4982546"/>
          </a:xfrm>
        </p:spPr>
        <p:txBody>
          <a:bodyPr>
            <a:normAutofit fontScale="70000" lnSpcReduction="20000"/>
          </a:bodyPr>
          <a:lstStyle/>
          <a:p>
            <a:r>
              <a:rPr lang="en-GB" sz="3200" b="1" dirty="0"/>
              <a:t>Report</a:t>
            </a:r>
          </a:p>
          <a:p>
            <a:pPr lvl="1"/>
            <a:r>
              <a:rPr lang="en-GB" sz="3600" dirty="0"/>
              <a:t>Draft report sent to diocese within </a:t>
            </a:r>
            <a:r>
              <a:rPr lang="en-GB" sz="3600" dirty="0">
                <a:solidFill>
                  <a:srgbClr val="C00000"/>
                </a:solidFill>
              </a:rPr>
              <a:t>5 working days </a:t>
            </a:r>
            <a:r>
              <a:rPr lang="en-GB" sz="3600" dirty="0"/>
              <a:t>after the inspection</a:t>
            </a:r>
          </a:p>
          <a:p>
            <a:pPr lvl="1"/>
            <a:r>
              <a:rPr lang="en-GB" sz="3600" dirty="0">
                <a:solidFill>
                  <a:srgbClr val="C00000"/>
                </a:solidFill>
              </a:rPr>
              <a:t>Within 10 days </a:t>
            </a:r>
            <a:r>
              <a:rPr lang="en-GB" sz="3600" dirty="0"/>
              <a:t>after the inspection Quality Assurance by Diocesan Coordinator &amp; QA Reader (Senior Inspector) takes place</a:t>
            </a:r>
          </a:p>
          <a:p>
            <a:pPr lvl="1"/>
            <a:r>
              <a:rPr lang="en-GB" sz="3600" dirty="0">
                <a:solidFill>
                  <a:srgbClr val="C00000"/>
                </a:solidFill>
              </a:rPr>
              <a:t>Within 11 days </a:t>
            </a:r>
            <a:r>
              <a:rPr lang="en-GB" sz="3600" dirty="0"/>
              <a:t>– draft report is sent to school for checking of </a:t>
            </a:r>
            <a:r>
              <a:rPr lang="en-GB" sz="3600" dirty="0">
                <a:solidFill>
                  <a:srgbClr val="C00000"/>
                </a:solidFill>
              </a:rPr>
              <a:t>factual accuracy </a:t>
            </a:r>
            <a:r>
              <a:rPr lang="en-GB" sz="3600" dirty="0"/>
              <a:t>only  - one day allowed for this using comments tool in Word.</a:t>
            </a:r>
          </a:p>
          <a:p>
            <a:pPr lvl="1"/>
            <a:r>
              <a:rPr lang="en-GB" sz="3600" dirty="0">
                <a:solidFill>
                  <a:srgbClr val="C00000"/>
                </a:solidFill>
              </a:rPr>
              <a:t>Within 15 days of inspection </a:t>
            </a:r>
            <a:r>
              <a:rPr lang="en-GB" sz="3600" dirty="0"/>
              <a:t>Final Report is published as a PDF and sent to Headteacher and Chair of Governors</a:t>
            </a:r>
          </a:p>
          <a:p>
            <a:pPr lvl="1"/>
            <a:r>
              <a:rPr lang="en-GB" sz="3600" dirty="0"/>
              <a:t>At the discretion of the diocese the Report will be sent to the Arch/ Bishop and Local Authority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287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20B7BC-9138-2EE7-5A14-DCE85EF59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44450"/>
            <a:ext cx="8365526" cy="65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71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69D2673-FAA8-134C-F338-66D95A7C7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63821"/>
            <a:ext cx="8587945" cy="67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0A0D-0F78-1D5D-6518-07A75471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72" y="785636"/>
            <a:ext cx="8625991" cy="811855"/>
          </a:xfrm>
        </p:spPr>
        <p:txBody>
          <a:bodyPr>
            <a:normAutofit/>
          </a:bodyPr>
          <a:lstStyle/>
          <a:p>
            <a:r>
              <a:rPr lang="en-GB" dirty="0"/>
              <a:t>Catholic Schools Inspectorate Website 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EC780247-452E-F4A6-C75A-6F3F78F25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581116"/>
            <a:ext cx="9626305" cy="47251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4E849-53C4-CE89-4656-3F004533A9B3}"/>
              </a:ext>
            </a:extLst>
          </p:cNvPr>
          <p:cNvSpPr txBox="1"/>
          <p:nvPr/>
        </p:nvSpPr>
        <p:spPr>
          <a:xfrm>
            <a:off x="824547" y="2982381"/>
            <a:ext cx="950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https://catholicschoolsinspectorate.org.uk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6F7D8-6F50-6956-8B12-3A288CAB6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20463"/>
            <a:ext cx="2651006" cy="6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342F-CE31-6464-6BCD-B7DFF9E8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the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5E7C9-0A8A-18E7-D115-6965D331A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2429"/>
            <a:ext cx="8596668" cy="4118291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Post Report Publication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Requirement that the report is published prominently on school and diocesan websites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copy should be sent to parents/ Carers within 5 working days of receipt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 copy of the report is sent to the Arch/Bishop and Trustees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Final report will also be published on diocesan websites and on the CES website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871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83" y="134547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49" y="984518"/>
            <a:ext cx="9040736" cy="5188856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QA processes </a:t>
            </a:r>
          </a:p>
          <a:p>
            <a:pPr lvl="1"/>
            <a:r>
              <a:rPr lang="en-GB" sz="2400" dirty="0"/>
              <a:t>National QA of Inspector Appointment Process</a:t>
            </a:r>
          </a:p>
          <a:p>
            <a:pPr lvl="1"/>
            <a:r>
              <a:rPr lang="en-GB" sz="2400" dirty="0"/>
              <a:t>National QA of Inspector Training Programme</a:t>
            </a:r>
          </a:p>
          <a:p>
            <a:pPr lvl="1"/>
            <a:r>
              <a:rPr lang="en-GB" sz="2400" dirty="0"/>
              <a:t>QA visits to </a:t>
            </a:r>
            <a:r>
              <a:rPr lang="en-GB" sz="2400" dirty="0">
                <a:solidFill>
                  <a:srgbClr val="C00000"/>
                </a:solidFill>
              </a:rPr>
              <a:t>10%</a:t>
            </a:r>
            <a:r>
              <a:rPr lang="en-GB" sz="2400" dirty="0"/>
              <a:t> of inspections</a:t>
            </a:r>
          </a:p>
          <a:p>
            <a:pPr lvl="1"/>
            <a:r>
              <a:rPr lang="en-GB" sz="2400" dirty="0"/>
              <a:t>No Notice QA visits</a:t>
            </a:r>
          </a:p>
          <a:p>
            <a:pPr lvl="1"/>
            <a:r>
              <a:rPr lang="en-GB" sz="2400" dirty="0"/>
              <a:t>Further training for Inspectors where required</a:t>
            </a:r>
          </a:p>
          <a:p>
            <a:pPr lvl="1"/>
            <a:r>
              <a:rPr lang="en-GB" sz="2400" dirty="0"/>
              <a:t>QA reports on inspection process</a:t>
            </a:r>
          </a:p>
          <a:p>
            <a:pPr lvl="1"/>
            <a:r>
              <a:rPr lang="en-GB" sz="2400" dirty="0"/>
              <a:t>QA reader to quality assure reports</a:t>
            </a:r>
          </a:p>
          <a:p>
            <a:pPr lvl="1"/>
            <a:r>
              <a:rPr lang="en-GB" sz="2400" dirty="0"/>
              <a:t>Regional and National sampling of reports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Asking schools to write case studies of excellent practice to share good practice and achieve consistency is being considered</a:t>
            </a:r>
          </a:p>
          <a:p>
            <a:pPr lvl="1"/>
            <a:endParaRPr lang="en-GB" sz="24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77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83" y="494522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83" y="1174622"/>
            <a:ext cx="8596668" cy="5188856"/>
          </a:xfrm>
        </p:spPr>
        <p:txBody>
          <a:bodyPr>
            <a:normAutofit/>
          </a:bodyPr>
          <a:lstStyle/>
          <a:p>
            <a:r>
              <a:rPr lang="en-GB" sz="3200" dirty="0"/>
              <a:t>QA process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70E99-FCF7-9A47-1D53-9D3243CEBB5D}"/>
              </a:ext>
            </a:extLst>
          </p:cNvPr>
          <p:cNvSpPr txBox="1"/>
          <p:nvPr/>
        </p:nvSpPr>
        <p:spPr>
          <a:xfrm>
            <a:off x="232638" y="2136632"/>
            <a:ext cx="8770776" cy="497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QA will ask the Lead for all documentation and data sets provided the afternoon before the inspection including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CSED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QA will also look at school website for policy documents and published curriculum materials in relation to Catholic life and Mission, Religious Education and Collective Worship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QA will check that Lead has followed all procedures and protocols and that the pre inspection analysis reflects all the information available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2" y="301690"/>
            <a:ext cx="8596668" cy="659363"/>
          </a:xfrm>
        </p:spPr>
        <p:txBody>
          <a:bodyPr>
            <a:normAutofit/>
          </a:bodyPr>
          <a:lstStyle/>
          <a:p>
            <a:r>
              <a:rPr lang="en-GB" dirty="0"/>
              <a:t>Quality Assurance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82" y="1062653"/>
            <a:ext cx="9688976" cy="5655387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QA Activities: Observing Inspectors carry out:</a:t>
            </a:r>
            <a:endParaRPr lang="en-GB" sz="2400" dirty="0"/>
          </a:p>
          <a:p>
            <a:pPr lvl="1"/>
            <a:r>
              <a:rPr lang="en-GB" sz="2400" dirty="0"/>
              <a:t>Observations of learning, assemblies, prayer and liturgy, meetings and interviews</a:t>
            </a:r>
          </a:p>
          <a:p>
            <a:pPr lvl="1"/>
            <a:r>
              <a:rPr lang="en-GB" sz="2400" dirty="0"/>
              <a:t>Review evidence collected during the inspection</a:t>
            </a:r>
          </a:p>
          <a:p>
            <a:pPr lvl="1"/>
            <a:r>
              <a:rPr lang="en-GB" sz="2400" dirty="0"/>
              <a:t>Check judgements match the evidence and criteria</a:t>
            </a:r>
          </a:p>
          <a:p>
            <a:pPr lvl="1"/>
            <a:r>
              <a:rPr lang="en-GB" sz="2400" dirty="0"/>
              <a:t>Meeting with school senior leaders</a:t>
            </a:r>
          </a:p>
          <a:p>
            <a:pPr lvl="1"/>
            <a:r>
              <a:rPr lang="en-GB" sz="2400" dirty="0"/>
              <a:t>QA will write a short report which will be shared with LI at a feedback meeting </a:t>
            </a:r>
          </a:p>
          <a:p>
            <a:pPr lvl="1"/>
            <a:r>
              <a:rPr lang="en-GB" sz="2400" dirty="0"/>
              <a:t>A copy of the report will be sent to the Diocesan CSI Coordinator and inspection team     </a:t>
            </a:r>
          </a:p>
          <a:p>
            <a:pPr marL="457200" lvl="1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QA of Reports</a:t>
            </a:r>
          </a:p>
          <a:p>
            <a:pPr lvl="1"/>
            <a:r>
              <a:rPr lang="en-GB" sz="2400" dirty="0"/>
              <a:t> QA reader’s role is to check the quality of reports against the quality assurance checklist.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209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59" y="-120571"/>
            <a:ext cx="11667281" cy="118254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Preparing for the new CSI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37" y="1537505"/>
            <a:ext cx="9184297" cy="4849792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/>
              <a:t>Working Parties</a:t>
            </a:r>
          </a:p>
          <a:p>
            <a:pPr lvl="1"/>
            <a:r>
              <a:rPr lang="en-GB" sz="2400" dirty="0"/>
              <a:t>Framework Inspection Criteria &amp; Judgements  (</a:t>
            </a:r>
            <a:r>
              <a:rPr lang="en-GB" sz="2000" dirty="0"/>
              <a:t>Fr BS)</a:t>
            </a:r>
          </a:p>
          <a:p>
            <a:pPr lvl="1"/>
            <a:r>
              <a:rPr lang="en-GB" sz="2400" dirty="0"/>
              <a:t>The Inspection Process                                    (</a:t>
            </a:r>
            <a:r>
              <a:rPr lang="en-GB" sz="2000" dirty="0"/>
              <a:t>PW)</a:t>
            </a:r>
          </a:p>
          <a:p>
            <a:pPr lvl="1"/>
            <a:r>
              <a:rPr lang="en-GB" sz="2400" dirty="0"/>
              <a:t>Training for Schools</a:t>
            </a:r>
          </a:p>
          <a:p>
            <a:r>
              <a:rPr lang="en-GB" sz="3000" b="1" dirty="0"/>
              <a:t>Recruitment and Accreditation of Inspectors</a:t>
            </a:r>
          </a:p>
          <a:p>
            <a:pPr lvl="1"/>
            <a:r>
              <a:rPr lang="en-GB" sz="2400" dirty="0"/>
              <a:t>Working towards an All Wales Team </a:t>
            </a:r>
          </a:p>
          <a:p>
            <a:pPr lvl="1"/>
            <a:r>
              <a:rPr lang="en-GB" sz="2400" dirty="0"/>
              <a:t>Interview by Sponsoring Diocese </a:t>
            </a:r>
          </a:p>
          <a:p>
            <a:pPr lvl="1"/>
            <a:r>
              <a:rPr lang="en-GB" sz="2400" dirty="0"/>
              <a:t>National Training and Assessment (2 days) </a:t>
            </a:r>
          </a:p>
          <a:p>
            <a:pPr lvl="1"/>
            <a:r>
              <a:rPr lang="en-GB" sz="2400" dirty="0"/>
              <a:t>Enhanced DBS Disclosure DBS and registration with online Update Service</a:t>
            </a:r>
          </a:p>
          <a:p>
            <a:pPr lvl="1"/>
            <a:r>
              <a:rPr lang="en-GB" sz="2400" dirty="0"/>
              <a:t>Accreditation by the CSI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AD373-1706-9559-6615-3273AC605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168" y="0"/>
            <a:ext cx="2983831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14" y="344905"/>
            <a:ext cx="8596668" cy="871959"/>
          </a:xfrm>
        </p:spPr>
        <p:txBody>
          <a:bodyPr>
            <a:normAutofit/>
          </a:bodyPr>
          <a:lstStyle/>
          <a:p>
            <a:r>
              <a:rPr lang="en-GB" sz="3200" dirty="0"/>
              <a:t>Eligibility Criteria for Inspectors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14" y="1115550"/>
            <a:ext cx="9713991" cy="5331904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 order to be recommended for training by their diocese, all applicants mus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:​ </a:t>
            </a:r>
          </a:p>
          <a:p>
            <a:endParaRPr lang="en-GB" sz="28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GB" sz="2800" dirty="0">
                <a:ea typeface="Times New Roman" panose="02020603050405020304" pitchFamily="18" charset="0"/>
                <a:cs typeface="Open Sans" panose="020B0606030504020204" pitchFamily="34" charset="0"/>
              </a:rPr>
              <a:t>be a practising Catholic</a:t>
            </a:r>
          </a:p>
          <a:p>
            <a:pPr lvl="1"/>
            <a:r>
              <a:rPr lang="en-GB" sz="2800" dirty="0">
                <a:ea typeface="Times New Roman" panose="02020603050405020304" pitchFamily="18" charset="0"/>
                <a:cs typeface="Open Sans" panose="020B0606030504020204" pitchFamily="34" charset="0"/>
              </a:rPr>
              <a:t>be a qualified teacher</a:t>
            </a:r>
          </a:p>
          <a:p>
            <a:pPr lvl="1"/>
            <a:r>
              <a:rPr lang="en-GB" sz="2800" dirty="0"/>
              <a:t>be committed to and have an understanding of the ethos and educational mission of the Catholic Church </a:t>
            </a:r>
          </a:p>
          <a:p>
            <a:pPr lvl="1"/>
            <a:endParaRPr lang="en-GB" sz="8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42F0D-9516-565F-7120-46B1B5EB6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61" y="0"/>
            <a:ext cx="3475139" cy="8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C0C3-63C4-57B3-5BCB-D43D7342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GB" dirty="0"/>
              <a:t>Eligibility criteria for Inspectors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5D4C6-51D3-6C8B-E302-325729A3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83" y="1488613"/>
            <a:ext cx="8596668" cy="5042816"/>
          </a:xfrm>
        </p:spPr>
        <p:txBody>
          <a:bodyPr>
            <a:normAutofit fontScale="25000" lnSpcReduction="20000"/>
          </a:bodyPr>
          <a:lstStyle/>
          <a:p>
            <a:r>
              <a:rPr lang="en-GB" sz="8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Open Sans" panose="020B0606030504020204" pitchFamily="34" charset="0"/>
              </a:rPr>
              <a:t>Be one of the following in a Catholic school judged to be good or better under both Estyn/Ofsted or Denominational Inspections.</a:t>
            </a:r>
            <a:endParaRPr lang="en-GB" sz="8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GB" sz="9600" dirty="0">
                <a:latin typeface="Trebuchet MS" panose="020B0603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a current or recent holder of one of the three posts defined as a reserved post in the Bishops’ memorandum </a:t>
            </a:r>
          </a:p>
          <a:p>
            <a:pPr lvl="1"/>
            <a:r>
              <a:rPr lang="en-GB" sz="9600" dirty="0">
                <a:latin typeface="+mj-lt"/>
                <a:ea typeface="Times New Roman" panose="02020603050405020304" pitchFamily="18" charset="0"/>
                <a:cs typeface="Open Sans" panose="020B0606030504020204" pitchFamily="34" charset="0"/>
              </a:rPr>
              <a:t>a current assistant headteacher</a:t>
            </a:r>
          </a:p>
          <a:p>
            <a:pPr lvl="1"/>
            <a:r>
              <a:rPr lang="en-GB" sz="9600" dirty="0">
                <a:latin typeface="+mj-lt"/>
              </a:rPr>
              <a:t>have recent and relevant experience and up to date knowledge of leading the Catholic life and mission, religious education and collective worship in a Catholic School </a:t>
            </a:r>
          </a:p>
          <a:p>
            <a:pPr lvl="1"/>
            <a:r>
              <a:rPr lang="en-GB" sz="9600" dirty="0">
                <a:latin typeface="+mj-lt"/>
              </a:rPr>
              <a:t>or be a current or recent holder of an equivalent high-level leadership or advisory position within a relevant education setting </a:t>
            </a:r>
          </a:p>
          <a:p>
            <a:pPr lvl="1"/>
            <a:endParaRPr lang="en-GB" sz="8800" dirty="0"/>
          </a:p>
          <a:p>
            <a:endParaRPr lang="en-GB" sz="8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93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65" y="357673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Before the Inspection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3" y="1092718"/>
            <a:ext cx="8596668" cy="5532017"/>
          </a:xfrm>
        </p:spPr>
        <p:txBody>
          <a:bodyPr>
            <a:normAutofit/>
          </a:bodyPr>
          <a:lstStyle/>
          <a:p>
            <a:r>
              <a:rPr lang="en-GB" sz="3200" b="1" dirty="0"/>
              <a:t> Diocesan preparation</a:t>
            </a:r>
            <a:endParaRPr lang="en-GB" sz="2400" dirty="0">
              <a:solidFill>
                <a:schemeClr val="accent1"/>
              </a:solidFill>
            </a:endParaRPr>
          </a:p>
          <a:p>
            <a:pPr lvl="1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Summer term</a:t>
            </a:r>
            <a:r>
              <a:rPr lang="en-GB" sz="2400" dirty="0"/>
              <a:t> – identify schools due for inspection in next academic year</a:t>
            </a:r>
          </a:p>
          <a:p>
            <a:pPr lvl="1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One term in advance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GB" sz="2400" dirty="0"/>
              <a:t> Prepare the Inspection and determine the team constitution</a:t>
            </a:r>
            <a:endParaRPr lang="en-GB" sz="3000" b="1" u="sng" dirty="0"/>
          </a:p>
          <a:p>
            <a:pPr marL="457200" lvl="1" indent="0">
              <a:buNone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One half term in advance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Allocate Lead Inspectors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Size Inspection teams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Allocate team Inspectors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Allocate QA reader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Update diocesan inspection plan and inform CSI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064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36" y="270588"/>
            <a:ext cx="8596668" cy="1320800"/>
          </a:xfrm>
        </p:spPr>
        <p:txBody>
          <a:bodyPr/>
          <a:lstStyle/>
          <a:p>
            <a:r>
              <a:rPr lang="en-GB" dirty="0"/>
              <a:t> Inspection Team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5" y="1082352"/>
            <a:ext cx="9722498" cy="5505060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dirty="0"/>
              <a:t>In all schools the team will consist of</a:t>
            </a:r>
          </a:p>
          <a:p>
            <a:pPr lvl="1"/>
            <a:r>
              <a:rPr lang="en-GB" sz="2400" dirty="0"/>
              <a:t>One lead inspector &amp; one team inspector</a:t>
            </a:r>
          </a:p>
          <a:p>
            <a:pPr lvl="1"/>
            <a:r>
              <a:rPr lang="en-GB" sz="2400" dirty="0"/>
              <a:t>Lead should have experience of the phase being inspected</a:t>
            </a:r>
          </a:p>
          <a:p>
            <a:pPr lvl="1"/>
            <a:endParaRPr lang="en-GB" sz="2400" dirty="0"/>
          </a:p>
          <a:p>
            <a:r>
              <a:rPr lang="en-GB" sz="3000" b="1" dirty="0"/>
              <a:t>The Inspection Team must:</a:t>
            </a:r>
          </a:p>
          <a:p>
            <a:pPr lvl="1"/>
            <a:r>
              <a:rPr lang="en-GB" sz="2400" dirty="0"/>
              <a:t>Contain at least one inspector who has been a subject lead for RE in a Catholic school judged Good or better for RE while they were in post</a:t>
            </a:r>
          </a:p>
          <a:p>
            <a:pPr lvl="1"/>
            <a:r>
              <a:rPr lang="en-GB" sz="2400" dirty="0"/>
              <a:t>Contain one inspector who is, or has been an experienced headteacher who has had 3 or more years’ experience of headship in a Catholic school</a:t>
            </a:r>
          </a:p>
          <a:p>
            <a:pPr lvl="1"/>
            <a:r>
              <a:rPr lang="en-GB" sz="2400" dirty="0"/>
              <a:t>At least one of the inspectors should have experience of the setting being inspected </a:t>
            </a:r>
            <a:r>
              <a:rPr lang="en-GB" sz="2400" dirty="0" err="1"/>
              <a:t>ie</a:t>
            </a:r>
            <a:r>
              <a:rPr lang="en-GB" sz="2400" dirty="0"/>
              <a:t> Catholic Sixth Form, Catholic Sixth Form College.</a:t>
            </a:r>
          </a:p>
          <a:p>
            <a:pPr marL="457200" lvl="1" indent="0">
              <a:buNone/>
            </a:pPr>
            <a:r>
              <a:rPr lang="en-GB" sz="2400" dirty="0"/>
              <a:t>    Catholic Special School etc</a:t>
            </a:r>
          </a:p>
          <a:p>
            <a:pPr lvl="1"/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50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FAFB-F81B-49E5-AACF-D88B3B2C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471-D04F-4B21-94A0-CF95CEA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55409"/>
          </a:xfrm>
        </p:spPr>
        <p:txBody>
          <a:bodyPr>
            <a:normAutofit/>
          </a:bodyPr>
          <a:lstStyle/>
          <a:p>
            <a:endParaRPr lang="en-GB" sz="3200" b="1" dirty="0"/>
          </a:p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All inspectors are required to complete a form on which they declare personal and professional conflicts of interest before inspection teams are planned</a:t>
            </a:r>
          </a:p>
          <a:p>
            <a:endParaRPr lang="en-GB" sz="3200" b="1" u="sng" dirty="0"/>
          </a:p>
          <a:p>
            <a:pPr marL="0" indent="0">
              <a:buNone/>
            </a:pPr>
            <a:endParaRPr lang="en-GB" sz="3000" b="1" u="sng" dirty="0"/>
          </a:p>
          <a:p>
            <a:endParaRPr lang="en-GB" sz="3000" b="1" u="sng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78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3943</TotalTime>
  <Words>1533</Words>
  <Application>Microsoft Office PowerPoint</Application>
  <PresentationFormat>Widescreen</PresentationFormat>
  <Paragraphs>206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Open Sans</vt:lpstr>
      <vt:lpstr>Trebuchet MS</vt:lpstr>
      <vt:lpstr>Wingdings</vt:lpstr>
      <vt:lpstr>Wingdings 3</vt:lpstr>
      <vt:lpstr>Facet</vt:lpstr>
      <vt:lpstr> Catholic Schools Inspectorate</vt:lpstr>
      <vt:lpstr>Catholic Schools Inspectorate Website</vt:lpstr>
      <vt:lpstr>Catholic Schools Inspectorate Website </vt:lpstr>
      <vt:lpstr> Preparing for the new CSI Framework</vt:lpstr>
      <vt:lpstr>Eligibility Criteria for Inspectors 1</vt:lpstr>
      <vt:lpstr>Eligibility criteria for Inspectors 2</vt:lpstr>
      <vt:lpstr>Before the Inspection  </vt:lpstr>
      <vt:lpstr> Inspection Team Composition</vt:lpstr>
      <vt:lpstr>Conflicts of Interest</vt:lpstr>
      <vt:lpstr> </vt:lpstr>
      <vt:lpstr>Notice periods</vt:lpstr>
      <vt:lpstr>Before the Inspection</vt:lpstr>
      <vt:lpstr>Initial Phone Call</vt:lpstr>
      <vt:lpstr>Initial Phone Call  2</vt:lpstr>
      <vt:lpstr>Inspection Rescheduling</vt:lpstr>
      <vt:lpstr>Analysis &amp; Evaluation of CSED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 during Inspection</vt:lpstr>
      <vt:lpstr>During the Inspection</vt:lpstr>
      <vt:lpstr>Teaching &amp; Learning</vt:lpstr>
      <vt:lpstr>Formal Feedback</vt:lpstr>
      <vt:lpstr>After the Inspection</vt:lpstr>
      <vt:lpstr>PowerPoint Presentation</vt:lpstr>
      <vt:lpstr>PowerPoint Presentation</vt:lpstr>
      <vt:lpstr>After the Inspection</vt:lpstr>
      <vt:lpstr>Quality Assurance</vt:lpstr>
      <vt:lpstr>Quality Assurance</vt:lpstr>
      <vt:lpstr>Quality Assurance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 Schools Inspectorate</dc:title>
  <dc:creator>Paul White</dc:creator>
  <cp:lastModifiedBy>Paul White</cp:lastModifiedBy>
  <cp:revision>6</cp:revision>
  <dcterms:created xsi:type="dcterms:W3CDTF">2022-10-06T14:15:13Z</dcterms:created>
  <dcterms:modified xsi:type="dcterms:W3CDTF">2022-10-17T13:12:37Z</dcterms:modified>
</cp:coreProperties>
</file>