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sldIdLst>
    <p:sldId id="256" r:id="rId2"/>
    <p:sldId id="261" r:id="rId3"/>
    <p:sldId id="272" r:id="rId4"/>
    <p:sldId id="265" r:id="rId5"/>
    <p:sldId id="307" r:id="rId6"/>
    <p:sldId id="308" r:id="rId7"/>
    <p:sldId id="266" r:id="rId8"/>
    <p:sldId id="273" r:id="rId9"/>
    <p:sldId id="267" r:id="rId10"/>
    <p:sldId id="312" r:id="rId11"/>
    <p:sldId id="258" r:id="rId12"/>
    <p:sldId id="268" r:id="rId13"/>
    <p:sldId id="257" r:id="rId14"/>
    <p:sldId id="269" r:id="rId15"/>
    <p:sldId id="276" r:id="rId16"/>
    <p:sldId id="260" r:id="rId17"/>
    <p:sldId id="287" r:id="rId18"/>
    <p:sldId id="289" r:id="rId19"/>
    <p:sldId id="298" r:id="rId20"/>
    <p:sldId id="301" r:id="rId21"/>
    <p:sldId id="299" r:id="rId22"/>
    <p:sldId id="300" r:id="rId23"/>
    <p:sldId id="303" r:id="rId24"/>
    <p:sldId id="275" r:id="rId25"/>
    <p:sldId id="295" r:id="rId26"/>
    <p:sldId id="296" r:id="rId27"/>
    <p:sldId id="284" r:id="rId28"/>
    <p:sldId id="286" r:id="rId29"/>
    <p:sldId id="283" r:id="rId30"/>
    <p:sldId id="282" r:id="rId31"/>
    <p:sldId id="309" r:id="rId32"/>
    <p:sldId id="305" r:id="rId33"/>
    <p:sldId id="306" r:id="rId34"/>
    <p:sldId id="304" r:id="rId35"/>
    <p:sldId id="293" r:id="rId36"/>
    <p:sldId id="297" r:id="rId37"/>
    <p:sldId id="294" r:id="rId38"/>
    <p:sldId id="310" r:id="rId39"/>
    <p:sldId id="311"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D99A4F-5E2B-4AC1-B3A8-914636E3C29D}" v="15" dt="2022-12-01T16:36:23.0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844" autoAdjust="0"/>
    <p:restoredTop sz="94660"/>
  </p:normalViewPr>
  <p:slideViewPr>
    <p:cSldViewPr snapToGrid="0">
      <p:cViewPr>
        <p:scale>
          <a:sx n="77" d="100"/>
          <a:sy n="77" d="100"/>
        </p:scale>
        <p:origin x="1286" y="206"/>
      </p:cViewPr>
      <p:guideLst/>
    </p:cSldViewPr>
  </p:slideViewPr>
  <p:notesTextViewPr>
    <p:cViewPr>
      <p:scale>
        <a:sx n="1" d="1"/>
        <a:sy n="1" d="1"/>
      </p:scale>
      <p:origin x="0" y="0"/>
    </p:cViewPr>
  </p:notesTextViewPr>
  <p:sorterViewPr>
    <p:cViewPr>
      <p:scale>
        <a:sx n="100" d="100"/>
        <a:sy n="100" d="100"/>
      </p:scale>
      <p:origin x="0" y="-1616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3098AAE-E58F-44E5-95EB-609EABDBB3DE}" type="datetimeFigureOut">
              <a:rPr lang="en-GB" smtClean="0"/>
              <a:t>01/12/2022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4F983F-47F6-4AF4-B0D3-B345876AA99A}" type="slidenum">
              <a:rPr lang="en-GB" smtClean="0"/>
              <a:t>‹#›</a:t>
            </a:fld>
            <a:endParaRPr lang="en-GB"/>
          </a:p>
        </p:txBody>
      </p:sp>
    </p:spTree>
    <p:extLst>
      <p:ext uri="{BB962C8B-B14F-4D97-AF65-F5344CB8AC3E}">
        <p14:creationId xmlns:p14="http://schemas.microsoft.com/office/powerpoint/2010/main" val="3024361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098AAE-E58F-44E5-95EB-609EABDBB3DE}" type="datetimeFigureOut">
              <a:rPr lang="en-GB" smtClean="0"/>
              <a:t>01/12/2022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4F983F-47F6-4AF4-B0D3-B345876AA99A}" type="slidenum">
              <a:rPr lang="en-GB" smtClean="0"/>
              <a:t>‹#›</a:t>
            </a:fld>
            <a:endParaRPr lang="en-GB"/>
          </a:p>
        </p:txBody>
      </p:sp>
    </p:spTree>
    <p:extLst>
      <p:ext uri="{BB962C8B-B14F-4D97-AF65-F5344CB8AC3E}">
        <p14:creationId xmlns:p14="http://schemas.microsoft.com/office/powerpoint/2010/main" val="548231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098AAE-E58F-44E5-95EB-609EABDBB3DE}" type="datetimeFigureOut">
              <a:rPr lang="en-GB" smtClean="0"/>
              <a:t>01/12/2022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4F983F-47F6-4AF4-B0D3-B345876AA99A}"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3638868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098AAE-E58F-44E5-95EB-609EABDBB3DE}" type="datetimeFigureOut">
              <a:rPr lang="en-GB" smtClean="0"/>
              <a:t>01/12/2022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4F983F-47F6-4AF4-B0D3-B345876AA99A}" type="slidenum">
              <a:rPr lang="en-GB" smtClean="0"/>
              <a:t>‹#›</a:t>
            </a:fld>
            <a:endParaRPr lang="en-GB"/>
          </a:p>
        </p:txBody>
      </p:sp>
    </p:spTree>
    <p:extLst>
      <p:ext uri="{BB962C8B-B14F-4D97-AF65-F5344CB8AC3E}">
        <p14:creationId xmlns:p14="http://schemas.microsoft.com/office/powerpoint/2010/main" val="891892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098AAE-E58F-44E5-95EB-609EABDBB3DE}" type="datetimeFigureOut">
              <a:rPr lang="en-GB" smtClean="0"/>
              <a:t>01/12/2022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4F983F-47F6-4AF4-B0D3-B345876AA99A}"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216651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098AAE-E58F-44E5-95EB-609EABDBB3DE}" type="datetimeFigureOut">
              <a:rPr lang="en-GB" smtClean="0"/>
              <a:t>01/12/2022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4F983F-47F6-4AF4-B0D3-B345876AA99A}" type="slidenum">
              <a:rPr lang="en-GB" smtClean="0"/>
              <a:t>‹#›</a:t>
            </a:fld>
            <a:endParaRPr lang="en-GB"/>
          </a:p>
        </p:txBody>
      </p:sp>
    </p:spTree>
    <p:extLst>
      <p:ext uri="{BB962C8B-B14F-4D97-AF65-F5344CB8AC3E}">
        <p14:creationId xmlns:p14="http://schemas.microsoft.com/office/powerpoint/2010/main" val="39828793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098AAE-E58F-44E5-95EB-609EABDBB3DE}" type="datetimeFigureOut">
              <a:rPr lang="en-GB" smtClean="0"/>
              <a:t>01/12/2022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4F983F-47F6-4AF4-B0D3-B345876AA99A}" type="slidenum">
              <a:rPr lang="en-GB" smtClean="0"/>
              <a:t>‹#›</a:t>
            </a:fld>
            <a:endParaRPr lang="en-GB"/>
          </a:p>
        </p:txBody>
      </p:sp>
    </p:spTree>
    <p:extLst>
      <p:ext uri="{BB962C8B-B14F-4D97-AF65-F5344CB8AC3E}">
        <p14:creationId xmlns:p14="http://schemas.microsoft.com/office/powerpoint/2010/main" val="41494136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098AAE-E58F-44E5-95EB-609EABDBB3DE}" type="datetimeFigureOut">
              <a:rPr lang="en-GB" smtClean="0"/>
              <a:t>01/12/2022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4F983F-47F6-4AF4-B0D3-B345876AA99A}" type="slidenum">
              <a:rPr lang="en-GB" smtClean="0"/>
              <a:t>‹#›</a:t>
            </a:fld>
            <a:endParaRPr lang="en-GB"/>
          </a:p>
        </p:txBody>
      </p:sp>
    </p:spTree>
    <p:extLst>
      <p:ext uri="{BB962C8B-B14F-4D97-AF65-F5344CB8AC3E}">
        <p14:creationId xmlns:p14="http://schemas.microsoft.com/office/powerpoint/2010/main" val="3010558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098AAE-E58F-44E5-95EB-609EABDBB3DE}" type="datetimeFigureOut">
              <a:rPr lang="en-GB" smtClean="0"/>
              <a:t>01/12/2022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4F983F-47F6-4AF4-B0D3-B345876AA99A}" type="slidenum">
              <a:rPr lang="en-GB" smtClean="0"/>
              <a:t>‹#›</a:t>
            </a:fld>
            <a:endParaRPr lang="en-GB"/>
          </a:p>
        </p:txBody>
      </p:sp>
    </p:spTree>
    <p:extLst>
      <p:ext uri="{BB962C8B-B14F-4D97-AF65-F5344CB8AC3E}">
        <p14:creationId xmlns:p14="http://schemas.microsoft.com/office/powerpoint/2010/main" val="548072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098AAE-E58F-44E5-95EB-609EABDBB3DE}" type="datetimeFigureOut">
              <a:rPr lang="en-GB" smtClean="0"/>
              <a:t>01/12/2022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4F983F-47F6-4AF4-B0D3-B345876AA99A}" type="slidenum">
              <a:rPr lang="en-GB" smtClean="0"/>
              <a:t>‹#›</a:t>
            </a:fld>
            <a:endParaRPr lang="en-GB"/>
          </a:p>
        </p:txBody>
      </p:sp>
    </p:spTree>
    <p:extLst>
      <p:ext uri="{BB962C8B-B14F-4D97-AF65-F5344CB8AC3E}">
        <p14:creationId xmlns:p14="http://schemas.microsoft.com/office/powerpoint/2010/main" val="2029052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3098AAE-E58F-44E5-95EB-609EABDBB3DE}" type="datetimeFigureOut">
              <a:rPr lang="en-GB" smtClean="0"/>
              <a:t>01/12/2022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4F983F-47F6-4AF4-B0D3-B345876AA99A}" type="slidenum">
              <a:rPr lang="en-GB" smtClean="0"/>
              <a:t>‹#›</a:t>
            </a:fld>
            <a:endParaRPr lang="en-GB"/>
          </a:p>
        </p:txBody>
      </p:sp>
    </p:spTree>
    <p:extLst>
      <p:ext uri="{BB962C8B-B14F-4D97-AF65-F5344CB8AC3E}">
        <p14:creationId xmlns:p14="http://schemas.microsoft.com/office/powerpoint/2010/main" val="2977237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3098AAE-E58F-44E5-95EB-609EABDBB3DE}" type="datetimeFigureOut">
              <a:rPr lang="en-GB" smtClean="0"/>
              <a:t>01/12/2022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84F983F-47F6-4AF4-B0D3-B345876AA99A}" type="slidenum">
              <a:rPr lang="en-GB" smtClean="0"/>
              <a:t>‹#›</a:t>
            </a:fld>
            <a:endParaRPr lang="en-GB"/>
          </a:p>
        </p:txBody>
      </p:sp>
    </p:spTree>
    <p:extLst>
      <p:ext uri="{BB962C8B-B14F-4D97-AF65-F5344CB8AC3E}">
        <p14:creationId xmlns:p14="http://schemas.microsoft.com/office/powerpoint/2010/main" val="3397621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3098AAE-E58F-44E5-95EB-609EABDBB3DE}" type="datetimeFigureOut">
              <a:rPr lang="en-GB" smtClean="0"/>
              <a:t>01/12/2022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84F983F-47F6-4AF4-B0D3-B345876AA99A}" type="slidenum">
              <a:rPr lang="en-GB" smtClean="0"/>
              <a:t>‹#›</a:t>
            </a:fld>
            <a:endParaRPr lang="en-GB"/>
          </a:p>
        </p:txBody>
      </p:sp>
    </p:spTree>
    <p:extLst>
      <p:ext uri="{BB962C8B-B14F-4D97-AF65-F5344CB8AC3E}">
        <p14:creationId xmlns:p14="http://schemas.microsoft.com/office/powerpoint/2010/main" val="126205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098AAE-E58F-44E5-95EB-609EABDBB3DE}" type="datetimeFigureOut">
              <a:rPr lang="en-GB" smtClean="0"/>
              <a:t>01/12/2022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84F983F-47F6-4AF4-B0D3-B345876AA99A}" type="slidenum">
              <a:rPr lang="en-GB" smtClean="0"/>
              <a:t>‹#›</a:t>
            </a:fld>
            <a:endParaRPr lang="en-GB"/>
          </a:p>
        </p:txBody>
      </p:sp>
    </p:spTree>
    <p:extLst>
      <p:ext uri="{BB962C8B-B14F-4D97-AF65-F5344CB8AC3E}">
        <p14:creationId xmlns:p14="http://schemas.microsoft.com/office/powerpoint/2010/main" val="3032605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098AAE-E58F-44E5-95EB-609EABDBB3DE}" type="datetimeFigureOut">
              <a:rPr lang="en-GB" smtClean="0"/>
              <a:t>01/12/2022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4F983F-47F6-4AF4-B0D3-B345876AA99A}" type="slidenum">
              <a:rPr lang="en-GB" smtClean="0"/>
              <a:t>‹#›</a:t>
            </a:fld>
            <a:endParaRPr lang="en-GB"/>
          </a:p>
        </p:txBody>
      </p:sp>
    </p:spTree>
    <p:extLst>
      <p:ext uri="{BB962C8B-B14F-4D97-AF65-F5344CB8AC3E}">
        <p14:creationId xmlns:p14="http://schemas.microsoft.com/office/powerpoint/2010/main" val="2802964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098AAE-E58F-44E5-95EB-609EABDBB3DE}" type="datetimeFigureOut">
              <a:rPr lang="en-GB" smtClean="0"/>
              <a:t>01/12/2022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4F983F-47F6-4AF4-B0D3-B345876AA99A}" type="slidenum">
              <a:rPr lang="en-GB" smtClean="0"/>
              <a:t>‹#›</a:t>
            </a:fld>
            <a:endParaRPr lang="en-GB"/>
          </a:p>
        </p:txBody>
      </p:sp>
    </p:spTree>
    <p:extLst>
      <p:ext uri="{BB962C8B-B14F-4D97-AF65-F5344CB8AC3E}">
        <p14:creationId xmlns:p14="http://schemas.microsoft.com/office/powerpoint/2010/main" val="2361823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3098AAE-E58F-44E5-95EB-609EABDBB3DE}" type="datetimeFigureOut">
              <a:rPr lang="en-GB" smtClean="0"/>
              <a:t>01/12/2022</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84F983F-47F6-4AF4-B0D3-B345876AA99A}" type="slidenum">
              <a:rPr lang="en-GB" smtClean="0"/>
              <a:t>‹#›</a:t>
            </a:fld>
            <a:endParaRPr lang="en-GB"/>
          </a:p>
        </p:txBody>
      </p:sp>
    </p:spTree>
    <p:extLst>
      <p:ext uri="{BB962C8B-B14F-4D97-AF65-F5344CB8AC3E}">
        <p14:creationId xmlns:p14="http://schemas.microsoft.com/office/powerpoint/2010/main" val="28078674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D4D74-4283-C141-9747-922768367135}"/>
              </a:ext>
            </a:extLst>
          </p:cNvPr>
          <p:cNvSpPr>
            <a:spLocks noGrp="1"/>
          </p:cNvSpPr>
          <p:nvPr>
            <p:ph type="ctrTitle"/>
          </p:nvPr>
        </p:nvSpPr>
        <p:spPr>
          <a:xfrm>
            <a:off x="296562" y="1162878"/>
            <a:ext cx="7766936" cy="1282148"/>
          </a:xfrm>
        </p:spPr>
        <p:txBody>
          <a:bodyPr>
            <a:normAutofit fontScale="90000"/>
          </a:bodyPr>
          <a:lstStyle/>
          <a:p>
            <a:r>
              <a:rPr lang="en-GB" sz="4400" dirty="0">
                <a:solidFill>
                  <a:schemeClr val="accent2">
                    <a:lumMod val="75000"/>
                  </a:schemeClr>
                </a:solidFill>
              </a:rPr>
              <a:t> </a:t>
            </a:r>
            <a:r>
              <a:rPr lang="en-GB" sz="3600" dirty="0"/>
              <a:t>Catholic Schools Inspectorate</a:t>
            </a:r>
            <a:br>
              <a:rPr lang="en-GB" sz="3600" dirty="0"/>
            </a:br>
            <a:endParaRPr lang="en-GB" sz="3600" dirty="0"/>
          </a:p>
        </p:txBody>
      </p:sp>
      <p:sp>
        <p:nvSpPr>
          <p:cNvPr id="3" name="Subtitle 2">
            <a:extLst>
              <a:ext uri="{FF2B5EF4-FFF2-40B4-BE49-F238E27FC236}">
                <a16:creationId xmlns:a16="http://schemas.microsoft.com/office/drawing/2014/main" id="{633B9165-DA70-C122-5D55-FEC3FD125CEA}"/>
              </a:ext>
            </a:extLst>
          </p:cNvPr>
          <p:cNvSpPr>
            <a:spLocks noGrp="1"/>
          </p:cNvSpPr>
          <p:nvPr>
            <p:ph type="subTitle" idx="1"/>
          </p:nvPr>
        </p:nvSpPr>
        <p:spPr>
          <a:xfrm>
            <a:off x="-356746" y="2733262"/>
            <a:ext cx="7766936" cy="2362000"/>
          </a:xfrm>
        </p:spPr>
        <p:txBody>
          <a:bodyPr>
            <a:normAutofit/>
          </a:bodyPr>
          <a:lstStyle/>
          <a:p>
            <a:r>
              <a:rPr lang="en-GB" sz="4000" dirty="0">
                <a:solidFill>
                  <a:schemeClr val="accent2">
                    <a:lumMod val="75000"/>
                  </a:schemeClr>
                </a:solidFill>
              </a:rPr>
              <a:t> Part 2</a:t>
            </a:r>
          </a:p>
          <a:p>
            <a:endParaRPr lang="en-GB" sz="4000" dirty="0">
              <a:solidFill>
                <a:schemeClr val="accent2">
                  <a:lumMod val="75000"/>
                </a:schemeClr>
              </a:solidFill>
            </a:endParaRPr>
          </a:p>
          <a:p>
            <a:r>
              <a:rPr lang="en-GB" sz="3600" dirty="0">
                <a:solidFill>
                  <a:schemeClr val="accent1"/>
                </a:solidFill>
              </a:rPr>
              <a:t>The Inspection Process</a:t>
            </a:r>
          </a:p>
        </p:txBody>
      </p:sp>
    </p:spTree>
    <p:extLst>
      <p:ext uri="{BB962C8B-B14F-4D97-AF65-F5344CB8AC3E}">
        <p14:creationId xmlns:p14="http://schemas.microsoft.com/office/powerpoint/2010/main" val="2645205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ECCF4-F642-CBE8-1FE2-F23470FFD5CA}"/>
              </a:ext>
            </a:extLst>
          </p:cNvPr>
          <p:cNvSpPr>
            <a:spLocks noGrp="1"/>
          </p:cNvSpPr>
          <p:nvPr>
            <p:ph type="title"/>
          </p:nvPr>
        </p:nvSpPr>
        <p:spPr/>
        <p:txBody>
          <a:bodyPr/>
          <a:lstStyle/>
          <a:p>
            <a:r>
              <a:rPr lang="en-US" dirty="0" err="1"/>
              <a:t>Organisation</a:t>
            </a:r>
            <a:r>
              <a:rPr lang="en-US" dirty="0"/>
              <a:t> of Inspections</a:t>
            </a:r>
            <a:endParaRPr lang="en-GB" dirty="0"/>
          </a:p>
        </p:txBody>
      </p:sp>
      <p:sp>
        <p:nvSpPr>
          <p:cNvPr id="3" name="TextBox 2">
            <a:extLst>
              <a:ext uri="{FF2B5EF4-FFF2-40B4-BE49-F238E27FC236}">
                <a16:creationId xmlns:a16="http://schemas.microsoft.com/office/drawing/2014/main" id="{846C77E1-390D-19B8-A215-C7D721108C71}"/>
              </a:ext>
            </a:extLst>
          </p:cNvPr>
          <p:cNvSpPr txBox="1"/>
          <p:nvPr/>
        </p:nvSpPr>
        <p:spPr>
          <a:xfrm>
            <a:off x="805070" y="1391478"/>
            <a:ext cx="8259417" cy="4401205"/>
          </a:xfrm>
          <a:prstGeom prst="rect">
            <a:avLst/>
          </a:prstGeom>
          <a:noFill/>
        </p:spPr>
        <p:txBody>
          <a:bodyPr wrap="square" rtlCol="0">
            <a:spAutoFit/>
          </a:bodyPr>
          <a:lstStyle/>
          <a:p>
            <a:pPr marL="285750" indent="-285750">
              <a:buFont typeface="Wingdings" panose="05000000000000000000" pitchFamily="2" charset="2"/>
              <a:buChar char="Ø"/>
            </a:pPr>
            <a:r>
              <a:rPr lang="en-US" sz="2000" dirty="0"/>
              <a:t>Normal requirement is for each school to be inspected within a 5 year window</a:t>
            </a:r>
          </a:p>
          <a:p>
            <a:pPr marL="285750" indent="-285750">
              <a:buFont typeface="Wingdings" panose="05000000000000000000" pitchFamily="2" charset="2"/>
              <a:buChar char="Ø"/>
            </a:pPr>
            <a:r>
              <a:rPr lang="en-US" sz="2000" dirty="0"/>
              <a:t>This has been extended temporarily to allow catch up because of:</a:t>
            </a:r>
          </a:p>
          <a:p>
            <a:r>
              <a:rPr lang="en-US" sz="2000" dirty="0"/>
              <a:t>a. The new framework development</a:t>
            </a:r>
          </a:p>
          <a:p>
            <a:r>
              <a:rPr lang="en-US" sz="2000" dirty="0"/>
              <a:t>b. Training of new inspectors and schools</a:t>
            </a:r>
          </a:p>
          <a:p>
            <a:r>
              <a:rPr lang="en-US" sz="2000" dirty="0"/>
              <a:t>c. Covid</a:t>
            </a:r>
          </a:p>
          <a:p>
            <a:pPr marL="285750" indent="-285750">
              <a:buFont typeface="Wingdings" panose="05000000000000000000" pitchFamily="2" charset="2"/>
              <a:buChar char="Ø"/>
            </a:pPr>
            <a:r>
              <a:rPr lang="en-US" sz="2000" dirty="0"/>
              <a:t>Currently the framework is an 8 year window, reverting to a 5 year window from 2030</a:t>
            </a:r>
          </a:p>
          <a:p>
            <a:pPr marL="285750" indent="-285750">
              <a:buFont typeface="Wingdings" panose="05000000000000000000" pitchFamily="2" charset="2"/>
              <a:buChar char="Ø"/>
            </a:pPr>
            <a:r>
              <a:rPr lang="en-US" sz="2000" dirty="0"/>
              <a:t>Although generally decisions regarding inspection dates are based on chronology, other factors can impact on the decision to inspect at any given time</a:t>
            </a:r>
          </a:p>
          <a:p>
            <a:endParaRPr lang="en-US" sz="2000" dirty="0"/>
          </a:p>
          <a:p>
            <a:pPr marL="285750" indent="-285750">
              <a:buFont typeface="Wingdings" panose="05000000000000000000" pitchFamily="2" charset="2"/>
              <a:buChar char="Ø"/>
            </a:pPr>
            <a:r>
              <a:rPr lang="en-US" sz="2000" dirty="0">
                <a:highlight>
                  <a:srgbClr val="FFFF00"/>
                </a:highlight>
              </a:rPr>
              <a:t>Schools should consider the CSED (Catholic  Self Evaluation Document) to be an ongoing developmental plan and assessment</a:t>
            </a:r>
            <a:endParaRPr lang="en-GB" sz="2000" dirty="0">
              <a:highlight>
                <a:srgbClr val="FFFF00"/>
              </a:highlight>
            </a:endParaRPr>
          </a:p>
        </p:txBody>
      </p:sp>
    </p:spTree>
    <p:extLst>
      <p:ext uri="{BB962C8B-B14F-4D97-AF65-F5344CB8AC3E}">
        <p14:creationId xmlns:p14="http://schemas.microsoft.com/office/powerpoint/2010/main" val="456543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CFAFB-F81B-49E5-AACF-D88B3B2CEAA8}"/>
              </a:ext>
            </a:extLst>
          </p:cNvPr>
          <p:cNvSpPr>
            <a:spLocks noGrp="1"/>
          </p:cNvSpPr>
          <p:nvPr>
            <p:ph type="title"/>
          </p:nvPr>
        </p:nvSpPr>
        <p:spPr>
          <a:xfrm>
            <a:off x="556036" y="270588"/>
            <a:ext cx="8596668" cy="1320800"/>
          </a:xfrm>
        </p:spPr>
        <p:txBody>
          <a:bodyPr/>
          <a:lstStyle/>
          <a:p>
            <a:r>
              <a:rPr lang="en-GB" dirty="0"/>
              <a:t> Inspection Team Composition</a:t>
            </a:r>
          </a:p>
        </p:txBody>
      </p:sp>
      <p:sp>
        <p:nvSpPr>
          <p:cNvPr id="3" name="Content Placeholder 2">
            <a:extLst>
              <a:ext uri="{FF2B5EF4-FFF2-40B4-BE49-F238E27FC236}">
                <a16:creationId xmlns:a16="http://schemas.microsoft.com/office/drawing/2014/main" id="{86C71471-D04F-4B21-94A0-CF95CEAD02CF}"/>
              </a:ext>
            </a:extLst>
          </p:cNvPr>
          <p:cNvSpPr>
            <a:spLocks noGrp="1"/>
          </p:cNvSpPr>
          <p:nvPr>
            <p:ph idx="1"/>
          </p:nvPr>
        </p:nvSpPr>
        <p:spPr>
          <a:xfrm>
            <a:off x="382555" y="1082352"/>
            <a:ext cx="9722498" cy="5505060"/>
          </a:xfrm>
        </p:spPr>
        <p:txBody>
          <a:bodyPr>
            <a:normAutofit fontScale="92500" lnSpcReduction="20000"/>
          </a:bodyPr>
          <a:lstStyle/>
          <a:p>
            <a:r>
              <a:rPr lang="en-GB" sz="3200" b="1" dirty="0"/>
              <a:t>In all schools the team will consist of</a:t>
            </a:r>
          </a:p>
          <a:p>
            <a:pPr lvl="1"/>
            <a:r>
              <a:rPr lang="en-GB" sz="2400" dirty="0"/>
              <a:t>One lead inspector &amp; one team inspector</a:t>
            </a:r>
          </a:p>
          <a:p>
            <a:pPr lvl="1"/>
            <a:r>
              <a:rPr lang="en-GB" sz="2400" dirty="0"/>
              <a:t>Lead should have experience of the phase being inspected</a:t>
            </a:r>
          </a:p>
          <a:p>
            <a:pPr lvl="1"/>
            <a:endParaRPr lang="en-GB" sz="2400" dirty="0"/>
          </a:p>
          <a:p>
            <a:r>
              <a:rPr lang="en-GB" sz="3000" b="1" dirty="0"/>
              <a:t>The Inspection Team must:</a:t>
            </a:r>
          </a:p>
          <a:p>
            <a:pPr lvl="1"/>
            <a:r>
              <a:rPr lang="en-GB" sz="2400" dirty="0"/>
              <a:t>Contain at least one inspector who has been a subject lead for RE in a Catholic school judged Good or better for RE while they were in post</a:t>
            </a:r>
          </a:p>
          <a:p>
            <a:pPr lvl="1"/>
            <a:r>
              <a:rPr lang="en-GB" sz="2400" dirty="0"/>
              <a:t>Contain one inspector who is, or has been an experienced headteacher who has had 3 or more years’ experience of headship in a Catholic school</a:t>
            </a:r>
          </a:p>
          <a:p>
            <a:pPr lvl="1"/>
            <a:r>
              <a:rPr lang="en-GB" sz="2400" dirty="0"/>
              <a:t>At least one of the inspectors should have experience of the setting being inspected </a:t>
            </a:r>
            <a:r>
              <a:rPr lang="en-GB" sz="2400" dirty="0" err="1"/>
              <a:t>ie</a:t>
            </a:r>
            <a:r>
              <a:rPr lang="en-GB" sz="2400" dirty="0"/>
              <a:t> Catholic Sixth Form, Catholic Sixth Form College.</a:t>
            </a:r>
          </a:p>
          <a:p>
            <a:pPr marL="457200" lvl="1" indent="0">
              <a:buNone/>
            </a:pPr>
            <a:r>
              <a:rPr lang="en-GB" sz="2400" dirty="0"/>
              <a:t>    Catholic Special School etc</a:t>
            </a:r>
          </a:p>
          <a:p>
            <a:pPr lvl="1"/>
            <a:endParaRPr lang="en-GB" sz="2400" dirty="0"/>
          </a:p>
          <a:p>
            <a:pPr marL="457200" lvl="1" indent="0">
              <a:buNone/>
            </a:pPr>
            <a:endParaRPr lang="en-GB" sz="2400" dirty="0"/>
          </a:p>
          <a:p>
            <a:endParaRPr lang="en-GB" sz="2000" dirty="0"/>
          </a:p>
          <a:p>
            <a:endParaRPr lang="en-GB" sz="2000" dirty="0"/>
          </a:p>
        </p:txBody>
      </p:sp>
    </p:spTree>
    <p:extLst>
      <p:ext uri="{BB962C8B-B14F-4D97-AF65-F5344CB8AC3E}">
        <p14:creationId xmlns:p14="http://schemas.microsoft.com/office/powerpoint/2010/main" val="4255018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CFAFB-F81B-49E5-AACF-D88B3B2CEAA8}"/>
              </a:ext>
            </a:extLst>
          </p:cNvPr>
          <p:cNvSpPr>
            <a:spLocks noGrp="1"/>
          </p:cNvSpPr>
          <p:nvPr>
            <p:ph type="title"/>
          </p:nvPr>
        </p:nvSpPr>
        <p:spPr/>
        <p:txBody>
          <a:bodyPr>
            <a:normAutofit/>
          </a:bodyPr>
          <a:lstStyle/>
          <a:p>
            <a:r>
              <a:rPr lang="en-GB" dirty="0"/>
              <a:t>Conflicts of Interest</a:t>
            </a:r>
          </a:p>
        </p:txBody>
      </p:sp>
      <p:sp>
        <p:nvSpPr>
          <p:cNvPr id="3" name="Content Placeholder 2">
            <a:extLst>
              <a:ext uri="{FF2B5EF4-FFF2-40B4-BE49-F238E27FC236}">
                <a16:creationId xmlns:a16="http://schemas.microsoft.com/office/drawing/2014/main" id="{86C71471-D04F-4B21-94A0-CF95CEAD02CF}"/>
              </a:ext>
            </a:extLst>
          </p:cNvPr>
          <p:cNvSpPr>
            <a:spLocks noGrp="1"/>
          </p:cNvSpPr>
          <p:nvPr>
            <p:ph idx="1"/>
          </p:nvPr>
        </p:nvSpPr>
        <p:spPr>
          <a:xfrm>
            <a:off x="677334" y="1930400"/>
            <a:ext cx="8596668" cy="4455409"/>
          </a:xfrm>
        </p:spPr>
        <p:txBody>
          <a:bodyPr>
            <a:normAutofit/>
          </a:bodyPr>
          <a:lstStyle/>
          <a:p>
            <a:endParaRPr lang="en-GB" sz="3200" b="1" dirty="0"/>
          </a:p>
          <a:p>
            <a:r>
              <a:rPr lang="en-GB" sz="2800" b="1" dirty="0">
                <a:solidFill>
                  <a:schemeClr val="accent1">
                    <a:lumMod val="50000"/>
                  </a:schemeClr>
                </a:solidFill>
              </a:rPr>
              <a:t>All inspectors are required to complete a form on which they declare personal and professional conflicts of interest before inspection teams are planned</a:t>
            </a:r>
          </a:p>
          <a:p>
            <a:endParaRPr lang="en-GB" sz="3200" b="1" u="sng" dirty="0"/>
          </a:p>
          <a:p>
            <a:pPr marL="0" indent="0">
              <a:buNone/>
            </a:pPr>
            <a:endParaRPr lang="en-GB" sz="3000" b="1" u="sng" dirty="0"/>
          </a:p>
          <a:p>
            <a:endParaRPr lang="en-GB" sz="3000" b="1" u="sng" dirty="0"/>
          </a:p>
          <a:p>
            <a:endParaRPr lang="en-GB" sz="2000" dirty="0"/>
          </a:p>
          <a:p>
            <a:endParaRPr lang="en-GB" sz="2000" dirty="0"/>
          </a:p>
        </p:txBody>
      </p:sp>
    </p:spTree>
    <p:extLst>
      <p:ext uri="{BB962C8B-B14F-4D97-AF65-F5344CB8AC3E}">
        <p14:creationId xmlns:p14="http://schemas.microsoft.com/office/powerpoint/2010/main" val="297886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66" name="Rectangle 65">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 name="Straight Connector 67">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72"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4"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Isosceles Triangle 75">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Freeform: Shape 81">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4006882-D15D-4350-BD75-760F0FDAD57F}"/>
              </a:ext>
            </a:extLst>
          </p:cNvPr>
          <p:cNvSpPr>
            <a:spLocks noGrp="1"/>
          </p:cNvSpPr>
          <p:nvPr>
            <p:ph type="title"/>
          </p:nvPr>
        </p:nvSpPr>
        <p:spPr>
          <a:xfrm>
            <a:off x="7271588" y="159104"/>
            <a:ext cx="4512989" cy="6335002"/>
          </a:xfrm>
        </p:spPr>
        <p:txBody>
          <a:bodyPr anchor="ctr">
            <a:normAutofit/>
          </a:bodyPr>
          <a:lstStyle/>
          <a:p>
            <a:br>
              <a:rPr lang="en-GB" dirty="0">
                <a:solidFill>
                  <a:srgbClr val="FFFFFF"/>
                </a:solidFill>
              </a:rPr>
            </a:br>
            <a:endParaRPr lang="en-GB" dirty="0">
              <a:solidFill>
                <a:srgbClr val="FFFFFF"/>
              </a:solidFill>
            </a:endParaRPr>
          </a:p>
        </p:txBody>
      </p:sp>
      <p:sp>
        <p:nvSpPr>
          <p:cNvPr id="59" name="Content Placeholder 8">
            <a:extLst>
              <a:ext uri="{FF2B5EF4-FFF2-40B4-BE49-F238E27FC236}">
                <a16:creationId xmlns:a16="http://schemas.microsoft.com/office/drawing/2014/main" id="{F5CFFB6A-2283-767C-0CAC-0635752C25C9}"/>
              </a:ext>
            </a:extLst>
          </p:cNvPr>
          <p:cNvSpPr>
            <a:spLocks noGrp="1"/>
          </p:cNvSpPr>
          <p:nvPr>
            <p:ph idx="1"/>
          </p:nvPr>
        </p:nvSpPr>
        <p:spPr>
          <a:xfrm>
            <a:off x="7181725" y="681135"/>
            <a:ext cx="4512988" cy="5474132"/>
          </a:xfrm>
        </p:spPr>
        <p:txBody>
          <a:bodyPr anchor="t">
            <a:normAutofit/>
          </a:bodyPr>
          <a:lstStyle/>
          <a:p>
            <a:r>
              <a:rPr lang="en-US" sz="2400" dirty="0">
                <a:solidFill>
                  <a:srgbClr val="FFFFFF"/>
                </a:solidFill>
              </a:rPr>
              <a:t>Inspection Tariff &amp; Duration</a:t>
            </a:r>
          </a:p>
          <a:p>
            <a:r>
              <a:rPr lang="en-US" sz="2400" dirty="0">
                <a:solidFill>
                  <a:srgbClr val="FFFFFF"/>
                </a:solidFill>
              </a:rPr>
              <a:t>The table shows the tariff of Inspectors for different size schools</a:t>
            </a:r>
          </a:p>
          <a:p>
            <a:r>
              <a:rPr lang="en-US" sz="2400" dirty="0">
                <a:solidFill>
                  <a:srgbClr val="FFFFFF"/>
                </a:solidFill>
              </a:rPr>
              <a:t>The majority of schools will receive a 2 day Inspection with 1 Lead Inspector and 1 Team Inspector</a:t>
            </a:r>
          </a:p>
          <a:p>
            <a:r>
              <a:rPr lang="en-US" sz="2400" dirty="0">
                <a:solidFill>
                  <a:srgbClr val="FFFFFF"/>
                </a:solidFill>
              </a:rPr>
              <a:t>The number of Inspectors will be adjusted for smaller and larger schools</a:t>
            </a:r>
          </a:p>
          <a:p>
            <a:r>
              <a:rPr lang="en-US" sz="2400" dirty="0">
                <a:solidFill>
                  <a:srgbClr val="FFFFFF"/>
                </a:solidFill>
              </a:rPr>
              <a:t>Page 7 of Inspection  Handbook</a:t>
            </a:r>
          </a:p>
          <a:p>
            <a:endParaRPr lang="en-US" sz="2400" dirty="0">
              <a:solidFill>
                <a:srgbClr val="FFFFFF"/>
              </a:solidFill>
            </a:endParaRPr>
          </a:p>
          <a:p>
            <a:pPr marL="0" indent="0">
              <a:buNone/>
            </a:pPr>
            <a:endParaRPr lang="en-US" sz="2400" dirty="0">
              <a:solidFill>
                <a:srgbClr val="FFFFFF"/>
              </a:solidFill>
            </a:endParaRPr>
          </a:p>
          <a:p>
            <a:endParaRPr lang="en-US" sz="2400" dirty="0">
              <a:solidFill>
                <a:srgbClr val="FFFFFF"/>
              </a:solidFill>
            </a:endParaRPr>
          </a:p>
          <a:p>
            <a:endParaRPr lang="en-US" sz="2400" dirty="0">
              <a:solidFill>
                <a:srgbClr val="FFFFFF"/>
              </a:solidFill>
            </a:endParaRPr>
          </a:p>
        </p:txBody>
      </p:sp>
      <p:pic>
        <p:nvPicPr>
          <p:cNvPr id="7" name="Picture 6" descr="Timeline&#10;&#10;Description automatically generated">
            <a:extLst>
              <a:ext uri="{FF2B5EF4-FFF2-40B4-BE49-F238E27FC236}">
                <a16:creationId xmlns:a16="http://schemas.microsoft.com/office/drawing/2014/main" id="{D43298F4-C658-B792-890D-43304C8C8B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132" y="1002727"/>
            <a:ext cx="6821662" cy="5771063"/>
          </a:xfrm>
          <a:prstGeom prst="rect">
            <a:avLst/>
          </a:prstGeom>
        </p:spPr>
      </p:pic>
    </p:spTree>
    <p:extLst>
      <p:ext uri="{BB962C8B-B14F-4D97-AF65-F5344CB8AC3E}">
        <p14:creationId xmlns:p14="http://schemas.microsoft.com/office/powerpoint/2010/main" val="25461447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CFAFB-F81B-49E5-AACF-D88B3B2CEAA8}"/>
              </a:ext>
            </a:extLst>
          </p:cNvPr>
          <p:cNvSpPr>
            <a:spLocks noGrp="1"/>
          </p:cNvSpPr>
          <p:nvPr>
            <p:ph type="title"/>
          </p:nvPr>
        </p:nvSpPr>
        <p:spPr>
          <a:xfrm>
            <a:off x="677334" y="609600"/>
            <a:ext cx="8596668" cy="827314"/>
          </a:xfrm>
        </p:spPr>
        <p:txBody>
          <a:bodyPr>
            <a:normAutofit/>
          </a:bodyPr>
          <a:lstStyle/>
          <a:p>
            <a:r>
              <a:rPr lang="en-GB" dirty="0"/>
              <a:t>Notice periods</a:t>
            </a:r>
          </a:p>
        </p:txBody>
      </p:sp>
      <p:sp>
        <p:nvSpPr>
          <p:cNvPr id="3" name="Content Placeholder 2">
            <a:extLst>
              <a:ext uri="{FF2B5EF4-FFF2-40B4-BE49-F238E27FC236}">
                <a16:creationId xmlns:a16="http://schemas.microsoft.com/office/drawing/2014/main" id="{86C71471-D04F-4B21-94A0-CF95CEAD02CF}"/>
              </a:ext>
            </a:extLst>
          </p:cNvPr>
          <p:cNvSpPr>
            <a:spLocks noGrp="1"/>
          </p:cNvSpPr>
          <p:nvPr>
            <p:ph idx="1"/>
          </p:nvPr>
        </p:nvSpPr>
        <p:spPr>
          <a:xfrm>
            <a:off x="677334" y="1930400"/>
            <a:ext cx="8596668" cy="4455409"/>
          </a:xfrm>
        </p:spPr>
        <p:txBody>
          <a:bodyPr>
            <a:normAutofit/>
          </a:bodyPr>
          <a:lstStyle/>
          <a:p>
            <a:r>
              <a:rPr lang="en-GB" sz="3200" dirty="0">
                <a:solidFill>
                  <a:schemeClr val="accent1">
                    <a:lumMod val="50000"/>
                  </a:schemeClr>
                </a:solidFill>
              </a:rPr>
              <a:t>Lead and Team Inspectors will be told the name of the school to be inspected </a:t>
            </a:r>
            <a:r>
              <a:rPr lang="en-GB" sz="3200" dirty="0">
                <a:solidFill>
                  <a:srgbClr val="C00000"/>
                </a:solidFill>
              </a:rPr>
              <a:t>10 days </a:t>
            </a:r>
            <a:r>
              <a:rPr lang="en-GB" sz="3200" dirty="0">
                <a:solidFill>
                  <a:schemeClr val="accent1">
                    <a:lumMod val="50000"/>
                  </a:schemeClr>
                </a:solidFill>
              </a:rPr>
              <a:t>before the Inspection</a:t>
            </a:r>
          </a:p>
          <a:p>
            <a:pPr marL="457200" lvl="1" indent="0">
              <a:buNone/>
            </a:pPr>
            <a:endParaRPr lang="en-GB" sz="2400" dirty="0"/>
          </a:p>
          <a:p>
            <a:r>
              <a:rPr lang="en-GB" sz="3000" dirty="0">
                <a:solidFill>
                  <a:schemeClr val="accent1">
                    <a:lumMod val="50000"/>
                  </a:schemeClr>
                </a:solidFill>
              </a:rPr>
              <a:t>The school will receive </a:t>
            </a:r>
            <a:r>
              <a:rPr lang="en-GB" sz="3000" dirty="0">
                <a:solidFill>
                  <a:srgbClr val="C00000"/>
                </a:solidFill>
              </a:rPr>
              <a:t>2 days </a:t>
            </a:r>
            <a:r>
              <a:rPr lang="en-GB" sz="3000" dirty="0">
                <a:solidFill>
                  <a:schemeClr val="accent1">
                    <a:lumMod val="50000"/>
                  </a:schemeClr>
                </a:solidFill>
              </a:rPr>
              <a:t>notice of the Inspection</a:t>
            </a:r>
          </a:p>
          <a:p>
            <a:pPr marL="0" indent="0">
              <a:buNone/>
            </a:pPr>
            <a:endParaRPr lang="en-GB" sz="2000" dirty="0">
              <a:solidFill>
                <a:schemeClr val="accent1">
                  <a:lumMod val="50000"/>
                </a:schemeClr>
              </a:solidFill>
            </a:endParaRPr>
          </a:p>
          <a:p>
            <a:endParaRPr lang="en-GB" sz="2000" dirty="0"/>
          </a:p>
        </p:txBody>
      </p:sp>
    </p:spTree>
    <p:extLst>
      <p:ext uri="{BB962C8B-B14F-4D97-AF65-F5344CB8AC3E}">
        <p14:creationId xmlns:p14="http://schemas.microsoft.com/office/powerpoint/2010/main" val="2445241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CFAFB-F81B-49E5-AACF-D88B3B2CEAA8}"/>
              </a:ext>
            </a:extLst>
          </p:cNvPr>
          <p:cNvSpPr>
            <a:spLocks noGrp="1"/>
          </p:cNvSpPr>
          <p:nvPr>
            <p:ph type="title"/>
          </p:nvPr>
        </p:nvSpPr>
        <p:spPr/>
        <p:txBody>
          <a:bodyPr>
            <a:normAutofit/>
          </a:bodyPr>
          <a:lstStyle/>
          <a:p>
            <a:r>
              <a:rPr lang="en-GB" dirty="0"/>
              <a:t>Before the Inspection</a:t>
            </a:r>
          </a:p>
        </p:txBody>
      </p:sp>
      <p:sp>
        <p:nvSpPr>
          <p:cNvPr id="3" name="Content Placeholder 2">
            <a:extLst>
              <a:ext uri="{FF2B5EF4-FFF2-40B4-BE49-F238E27FC236}">
                <a16:creationId xmlns:a16="http://schemas.microsoft.com/office/drawing/2014/main" id="{86C71471-D04F-4B21-94A0-CF95CEAD02CF}"/>
              </a:ext>
            </a:extLst>
          </p:cNvPr>
          <p:cNvSpPr>
            <a:spLocks noGrp="1"/>
          </p:cNvSpPr>
          <p:nvPr>
            <p:ph idx="1"/>
          </p:nvPr>
        </p:nvSpPr>
        <p:spPr>
          <a:xfrm>
            <a:off x="677334" y="1446245"/>
            <a:ext cx="8596668" cy="4595118"/>
          </a:xfrm>
        </p:spPr>
        <p:txBody>
          <a:bodyPr>
            <a:normAutofit/>
          </a:bodyPr>
          <a:lstStyle/>
          <a:p>
            <a:r>
              <a:rPr lang="en-GB" sz="3200" dirty="0"/>
              <a:t>Initial Phone Call</a:t>
            </a:r>
          </a:p>
          <a:p>
            <a:pPr lvl="1"/>
            <a:r>
              <a:rPr lang="en-GB" sz="2400" dirty="0"/>
              <a:t>Call to Headteacher from Inspection Coordinator or Lead as early as possible and by midday at the latest</a:t>
            </a:r>
          </a:p>
          <a:p>
            <a:pPr marL="457200" lvl="1" indent="0">
              <a:buNone/>
            </a:pPr>
            <a:endParaRPr lang="en-GB" sz="2400" dirty="0"/>
          </a:p>
          <a:p>
            <a:pPr lvl="1"/>
            <a:r>
              <a:rPr lang="en-GB" sz="2400" dirty="0"/>
              <a:t>Headteacher told name of Lead and Team Inspectors</a:t>
            </a:r>
          </a:p>
          <a:p>
            <a:pPr marL="457200" lvl="1" indent="0">
              <a:buNone/>
            </a:pPr>
            <a:endParaRPr lang="en-GB" sz="2400" dirty="0"/>
          </a:p>
          <a:p>
            <a:pPr lvl="1"/>
            <a:r>
              <a:rPr lang="en-GB" sz="2400" dirty="0"/>
              <a:t>Inspection Coordinator calls Lead and gives greenlight</a:t>
            </a:r>
          </a:p>
          <a:p>
            <a:pPr marL="457200" lvl="1" indent="0">
              <a:buNone/>
            </a:pPr>
            <a:r>
              <a:rPr lang="en-GB" sz="2400" dirty="0"/>
              <a:t> </a:t>
            </a:r>
          </a:p>
          <a:p>
            <a:pPr lvl="1"/>
            <a:r>
              <a:rPr lang="en-GB" sz="2400" dirty="0"/>
              <a:t>Lead Inspector calls School for initial conversation</a:t>
            </a:r>
          </a:p>
          <a:p>
            <a:pPr marL="0" indent="0">
              <a:buNone/>
            </a:pPr>
            <a:endParaRPr lang="en-GB" sz="2400" dirty="0"/>
          </a:p>
          <a:p>
            <a:endParaRPr lang="en-GB" sz="2000" dirty="0"/>
          </a:p>
        </p:txBody>
      </p:sp>
    </p:spTree>
    <p:extLst>
      <p:ext uri="{BB962C8B-B14F-4D97-AF65-F5344CB8AC3E}">
        <p14:creationId xmlns:p14="http://schemas.microsoft.com/office/powerpoint/2010/main" val="566962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ECFAFB-F81B-49E5-AACF-D88B3B2CEAA8}"/>
              </a:ext>
            </a:extLst>
          </p:cNvPr>
          <p:cNvSpPr>
            <a:spLocks noGrp="1"/>
          </p:cNvSpPr>
          <p:nvPr>
            <p:ph type="title"/>
          </p:nvPr>
        </p:nvSpPr>
        <p:spPr>
          <a:xfrm>
            <a:off x="1333502" y="609600"/>
            <a:ext cx="8596668" cy="1320800"/>
          </a:xfrm>
        </p:spPr>
        <p:txBody>
          <a:bodyPr>
            <a:normAutofit/>
          </a:bodyPr>
          <a:lstStyle/>
          <a:p>
            <a:r>
              <a:rPr lang="en-GB" dirty="0"/>
              <a:t>Initial Phone Call</a:t>
            </a:r>
          </a:p>
        </p:txBody>
      </p:sp>
      <p:sp>
        <p:nvSpPr>
          <p:cNvPr id="15" name="Isosceles Triangle 14">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86C71471-D04F-4B21-94A0-CF95CEAD02CF}"/>
              </a:ext>
            </a:extLst>
          </p:cNvPr>
          <p:cNvSpPr>
            <a:spLocks noGrp="1"/>
          </p:cNvSpPr>
          <p:nvPr>
            <p:ph idx="1"/>
          </p:nvPr>
        </p:nvSpPr>
        <p:spPr>
          <a:xfrm>
            <a:off x="1333502" y="1467853"/>
            <a:ext cx="8596668" cy="4872789"/>
          </a:xfrm>
        </p:spPr>
        <p:txBody>
          <a:bodyPr>
            <a:normAutofit fontScale="92500" lnSpcReduction="10000"/>
          </a:bodyPr>
          <a:lstStyle/>
          <a:p>
            <a:r>
              <a:rPr lang="en-GB" sz="3000" b="1" dirty="0"/>
              <a:t>Pre Inspection Checklist</a:t>
            </a:r>
          </a:p>
          <a:p>
            <a:pPr lvl="1"/>
            <a:r>
              <a:rPr lang="en-GB" sz="2400" dirty="0"/>
              <a:t> Team members    QA Visitors / Inspectors Shadowing</a:t>
            </a:r>
          </a:p>
          <a:p>
            <a:pPr lvl="1"/>
            <a:r>
              <a:rPr lang="en-GB" sz="2400" dirty="0"/>
              <a:t>Reminder of Chair of Governors legal duty to Inform parents that the inspection is taking place – template letter</a:t>
            </a:r>
          </a:p>
          <a:p>
            <a:pPr lvl="1"/>
            <a:r>
              <a:rPr lang="en-GB" sz="2400" dirty="0"/>
              <a:t>Inspector Badges – Licence to Inspect / DBS</a:t>
            </a:r>
          </a:p>
          <a:p>
            <a:pPr lvl="1"/>
            <a:r>
              <a:rPr lang="en-GB" sz="2400" dirty="0"/>
              <a:t>Record of consultation with parents/carers</a:t>
            </a:r>
          </a:p>
          <a:p>
            <a:pPr lvl="1"/>
            <a:r>
              <a:rPr lang="en-GB" sz="2400" dirty="0"/>
              <a:t>Reissue Questionnaires during inspection</a:t>
            </a:r>
          </a:p>
          <a:p>
            <a:pPr lvl="1"/>
            <a:r>
              <a:rPr lang="en-GB" sz="2400" dirty="0"/>
              <a:t>Arrange meetings for discussions with key people</a:t>
            </a:r>
          </a:p>
          <a:p>
            <a:pPr lvl="1"/>
            <a:r>
              <a:rPr lang="en-GB" sz="2400" dirty="0"/>
              <a:t>Outline the range of observations and evidence gathering that will take place</a:t>
            </a:r>
          </a:p>
          <a:p>
            <a:pPr lvl="1"/>
            <a:r>
              <a:rPr lang="en-GB" sz="2400" dirty="0"/>
              <a:t>Lesson observations, work scrutiny and observation of Collective Worship  </a:t>
            </a:r>
          </a:p>
          <a:p>
            <a:pPr lvl="1"/>
            <a:endParaRPr lang="en-GB" dirty="0"/>
          </a:p>
          <a:p>
            <a:endParaRPr lang="en-GB" dirty="0"/>
          </a:p>
          <a:p>
            <a:endParaRPr lang="en-GB" dirty="0"/>
          </a:p>
        </p:txBody>
      </p:sp>
      <p:sp>
        <p:nvSpPr>
          <p:cNvPr id="17" name="Isosceles Triangle 16">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70301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0" end="0"/>
                                            </p:txEl>
                                          </p:spTgt>
                                        </p:tgtEl>
                                        <p:attrNameLst>
                                          <p:attrName>style.visibility</p:attrName>
                                        </p:attrNameLst>
                                      </p:cBhvr>
                                      <p:to>
                                        <p:strVal val="visible"/>
                                      </p:to>
                                    </p:set>
                                    <p:animEffect transition="in" filter="fade">
                                      <p:cBhvr>
                                        <p:cTn id="4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CFAFB-F81B-49E5-AACF-D88B3B2CEAA8}"/>
              </a:ext>
            </a:extLst>
          </p:cNvPr>
          <p:cNvSpPr>
            <a:spLocks noGrp="1"/>
          </p:cNvSpPr>
          <p:nvPr>
            <p:ph type="title"/>
          </p:nvPr>
        </p:nvSpPr>
        <p:spPr>
          <a:xfrm>
            <a:off x="1333502" y="609600"/>
            <a:ext cx="8596668" cy="1320800"/>
          </a:xfrm>
        </p:spPr>
        <p:txBody>
          <a:bodyPr>
            <a:normAutofit/>
          </a:bodyPr>
          <a:lstStyle/>
          <a:p>
            <a:r>
              <a:rPr lang="en-GB" dirty="0"/>
              <a:t>Initial Phone Call  2</a:t>
            </a:r>
          </a:p>
        </p:txBody>
      </p:sp>
      <p:sp>
        <p:nvSpPr>
          <p:cNvPr id="3" name="Content Placeholder 2">
            <a:extLst>
              <a:ext uri="{FF2B5EF4-FFF2-40B4-BE49-F238E27FC236}">
                <a16:creationId xmlns:a16="http://schemas.microsoft.com/office/drawing/2014/main" id="{86C71471-D04F-4B21-94A0-CF95CEAD02CF}"/>
              </a:ext>
            </a:extLst>
          </p:cNvPr>
          <p:cNvSpPr>
            <a:spLocks noGrp="1"/>
          </p:cNvSpPr>
          <p:nvPr>
            <p:ph idx="1"/>
          </p:nvPr>
        </p:nvSpPr>
        <p:spPr>
          <a:xfrm>
            <a:off x="1333502" y="1467853"/>
            <a:ext cx="8596668" cy="5044914"/>
          </a:xfrm>
        </p:spPr>
        <p:txBody>
          <a:bodyPr>
            <a:normAutofit fontScale="92500"/>
          </a:bodyPr>
          <a:lstStyle/>
          <a:p>
            <a:r>
              <a:rPr lang="en-GB" sz="2800" b="1" dirty="0"/>
              <a:t>Request School documents in electronic form</a:t>
            </a:r>
          </a:p>
          <a:p>
            <a:pPr lvl="1"/>
            <a:r>
              <a:rPr lang="en-GB" sz="2400" dirty="0"/>
              <a:t>School’s Catholic Self-Evaluation Document (</a:t>
            </a:r>
            <a:r>
              <a:rPr lang="en-GB" sz="2400" dirty="0">
                <a:solidFill>
                  <a:srgbClr val="FF0000"/>
                </a:solidFill>
              </a:rPr>
              <a:t>CSED</a:t>
            </a:r>
            <a:r>
              <a:rPr lang="en-GB" sz="2400" dirty="0"/>
              <a:t>)</a:t>
            </a:r>
          </a:p>
          <a:p>
            <a:pPr lvl="1"/>
            <a:r>
              <a:rPr lang="en-GB" sz="2400" dirty="0"/>
              <a:t>School Improvement Plan</a:t>
            </a:r>
          </a:p>
          <a:p>
            <a:pPr lvl="1"/>
            <a:r>
              <a:rPr lang="en-GB" sz="2400" dirty="0"/>
              <a:t>Attainment </a:t>
            </a:r>
            <a:r>
              <a:rPr lang="en-GB" sz="2600" dirty="0"/>
              <a:t>and</a:t>
            </a:r>
            <a:r>
              <a:rPr lang="en-GB" sz="2400" dirty="0"/>
              <a:t> Progress data</a:t>
            </a:r>
          </a:p>
          <a:p>
            <a:pPr lvl="1"/>
            <a:r>
              <a:rPr lang="en-GB" sz="2400" dirty="0"/>
              <a:t>Timetables</a:t>
            </a:r>
          </a:p>
          <a:p>
            <a:pPr marL="457200" lvl="1" indent="0">
              <a:buNone/>
            </a:pPr>
            <a:endParaRPr lang="en-GB" sz="2400" dirty="0"/>
          </a:p>
          <a:p>
            <a:pPr marL="457200" lvl="1" indent="0">
              <a:buNone/>
            </a:pPr>
            <a:r>
              <a:rPr lang="en-GB" sz="2400" b="1" dirty="0"/>
              <a:t>The Inspection team will already have</a:t>
            </a:r>
          </a:p>
          <a:p>
            <a:pPr lvl="1">
              <a:buFont typeface="Wingdings" panose="05000000000000000000" pitchFamily="2" charset="2"/>
              <a:buChar char="v"/>
            </a:pPr>
            <a:r>
              <a:rPr lang="en-GB" sz="2600" dirty="0"/>
              <a:t>Previous</a:t>
            </a:r>
            <a:r>
              <a:rPr lang="en-GB" sz="2400" dirty="0"/>
              <a:t> Section 50 Inspection Report with Recommendations</a:t>
            </a:r>
          </a:p>
          <a:p>
            <a:pPr lvl="1">
              <a:buFont typeface="Wingdings" panose="05000000000000000000" pitchFamily="2" charset="2"/>
              <a:buChar char="v"/>
            </a:pPr>
            <a:r>
              <a:rPr lang="en-GB" sz="2400" dirty="0"/>
              <a:t>Last Estyn Report for the School</a:t>
            </a:r>
          </a:p>
          <a:p>
            <a:pPr lvl="1">
              <a:buFont typeface="Wingdings" panose="05000000000000000000" pitchFamily="2" charset="2"/>
              <a:buChar char="v"/>
            </a:pPr>
            <a:r>
              <a:rPr lang="en-GB" sz="2400" dirty="0"/>
              <a:t>Information from GIAS My Local School and School Website</a:t>
            </a:r>
          </a:p>
        </p:txBody>
      </p:sp>
    </p:spTree>
    <p:extLst>
      <p:ext uri="{BB962C8B-B14F-4D97-AF65-F5344CB8AC3E}">
        <p14:creationId xmlns:p14="http://schemas.microsoft.com/office/powerpoint/2010/main" val="3974640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0" end="0"/>
                                            </p:txEl>
                                          </p:spTgt>
                                        </p:tgtEl>
                                        <p:attrNameLst>
                                          <p:attrName>style.visibility</p:attrName>
                                        </p:attrNameLst>
                                      </p:cBhvr>
                                      <p:to>
                                        <p:strVal val="visible"/>
                                      </p:to>
                                    </p:set>
                                    <p:animEffect transition="in" filter="fade">
                                      <p:cBhvr>
                                        <p:cTn id="4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CFAFB-F81B-49E5-AACF-D88B3B2CEAA8}"/>
              </a:ext>
            </a:extLst>
          </p:cNvPr>
          <p:cNvSpPr>
            <a:spLocks noGrp="1"/>
          </p:cNvSpPr>
          <p:nvPr>
            <p:ph type="title"/>
          </p:nvPr>
        </p:nvSpPr>
        <p:spPr>
          <a:xfrm>
            <a:off x="1333502" y="609600"/>
            <a:ext cx="8596668" cy="1320800"/>
          </a:xfrm>
        </p:spPr>
        <p:txBody>
          <a:bodyPr>
            <a:normAutofit/>
          </a:bodyPr>
          <a:lstStyle/>
          <a:p>
            <a:r>
              <a:rPr lang="en-GB" dirty="0"/>
              <a:t>Inspection Rescheduling</a:t>
            </a:r>
          </a:p>
        </p:txBody>
      </p:sp>
      <p:sp>
        <p:nvSpPr>
          <p:cNvPr id="3" name="Content Placeholder 2">
            <a:extLst>
              <a:ext uri="{FF2B5EF4-FFF2-40B4-BE49-F238E27FC236}">
                <a16:creationId xmlns:a16="http://schemas.microsoft.com/office/drawing/2014/main" id="{86C71471-D04F-4B21-94A0-CF95CEAD02CF}"/>
              </a:ext>
            </a:extLst>
          </p:cNvPr>
          <p:cNvSpPr>
            <a:spLocks noGrp="1"/>
          </p:cNvSpPr>
          <p:nvPr>
            <p:ph idx="1"/>
          </p:nvPr>
        </p:nvSpPr>
        <p:spPr>
          <a:xfrm>
            <a:off x="1333502" y="1467853"/>
            <a:ext cx="8596668" cy="4872789"/>
          </a:xfrm>
        </p:spPr>
        <p:txBody>
          <a:bodyPr>
            <a:normAutofit lnSpcReduction="10000"/>
          </a:bodyPr>
          <a:lstStyle/>
          <a:p>
            <a:r>
              <a:rPr lang="en-GB" sz="2400" dirty="0">
                <a:solidFill>
                  <a:schemeClr val="accent1">
                    <a:lumMod val="50000"/>
                  </a:schemeClr>
                </a:solidFill>
              </a:rPr>
              <a:t>There are only a limited number of reasons why the diocese may decide that an inspection may not go ahead</a:t>
            </a:r>
            <a:endParaRPr lang="en-GB" sz="2400" dirty="0"/>
          </a:p>
          <a:p>
            <a:r>
              <a:rPr lang="en-GB" sz="2400" dirty="0"/>
              <a:t>Deferral Policy – Appendix 6</a:t>
            </a:r>
          </a:p>
          <a:p>
            <a:r>
              <a:rPr lang="en-GB" sz="2400" dirty="0"/>
              <a:t>Serious incident – death or serious injury of a pupil or member of staff</a:t>
            </a:r>
          </a:p>
          <a:p>
            <a:r>
              <a:rPr lang="en-GB" sz="2400" dirty="0"/>
              <a:t>School closure to all pupils</a:t>
            </a:r>
          </a:p>
          <a:p>
            <a:r>
              <a:rPr lang="en-GB" sz="2400" dirty="0"/>
              <a:t>At least three quarters of staff will not be in school for half of the duration of the inspection</a:t>
            </a:r>
          </a:p>
          <a:p>
            <a:r>
              <a:rPr lang="en-GB" sz="2400" dirty="0"/>
              <a:t>Senior member of staff under police investigation or a serious concern</a:t>
            </a:r>
          </a:p>
          <a:p>
            <a:r>
              <a:rPr lang="en-GB" sz="2400" dirty="0">
                <a:solidFill>
                  <a:srgbClr val="C00000"/>
                </a:solidFill>
              </a:rPr>
              <a:t>Absence of Headteacher will not lead to a deferral</a:t>
            </a:r>
          </a:p>
        </p:txBody>
      </p:sp>
    </p:spTree>
    <p:extLst>
      <p:ext uri="{BB962C8B-B14F-4D97-AF65-F5344CB8AC3E}">
        <p14:creationId xmlns:p14="http://schemas.microsoft.com/office/powerpoint/2010/main" val="15636457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5AACD-E634-0DEB-78BB-C8B59D43E6C9}"/>
              </a:ext>
            </a:extLst>
          </p:cNvPr>
          <p:cNvSpPr>
            <a:spLocks noGrp="1"/>
          </p:cNvSpPr>
          <p:nvPr>
            <p:ph type="title"/>
          </p:nvPr>
        </p:nvSpPr>
        <p:spPr>
          <a:xfrm>
            <a:off x="563034" y="414338"/>
            <a:ext cx="8596668" cy="762000"/>
          </a:xfrm>
        </p:spPr>
        <p:txBody>
          <a:bodyPr/>
          <a:lstStyle/>
          <a:p>
            <a:r>
              <a:rPr lang="en-GB" dirty="0"/>
              <a:t>Analysis &amp; Evaluation of CSED</a:t>
            </a:r>
          </a:p>
        </p:txBody>
      </p:sp>
      <p:sp>
        <p:nvSpPr>
          <p:cNvPr id="4" name="Content Placeholder 3">
            <a:extLst>
              <a:ext uri="{FF2B5EF4-FFF2-40B4-BE49-F238E27FC236}">
                <a16:creationId xmlns:a16="http://schemas.microsoft.com/office/drawing/2014/main" id="{A6E3C9CD-1BB9-ECDF-FB07-767B1B52DD44}"/>
              </a:ext>
            </a:extLst>
          </p:cNvPr>
          <p:cNvSpPr>
            <a:spLocks noGrp="1"/>
          </p:cNvSpPr>
          <p:nvPr>
            <p:ph sz="half" idx="2"/>
          </p:nvPr>
        </p:nvSpPr>
        <p:spPr>
          <a:xfrm>
            <a:off x="563034" y="1579005"/>
            <a:ext cx="4185623" cy="4242675"/>
          </a:xfrm>
        </p:spPr>
        <p:txBody>
          <a:bodyPr>
            <a:normAutofit fontScale="92500"/>
          </a:bodyPr>
          <a:lstStyle/>
          <a:p>
            <a:r>
              <a:rPr lang="en-GB" sz="2400" dirty="0"/>
              <a:t>Accuracy of School’s Assessment of Pupils’ progress and attainment</a:t>
            </a:r>
          </a:p>
          <a:p>
            <a:r>
              <a:rPr lang="en-GB" sz="2400" dirty="0"/>
              <a:t>Robustness and accuracy of School’s CSED</a:t>
            </a:r>
          </a:p>
          <a:p>
            <a:r>
              <a:rPr lang="en-GB" sz="2400" dirty="0"/>
              <a:t>Issues for inspection will arise from inconsistencies between CSED and evidence</a:t>
            </a:r>
          </a:p>
          <a:p>
            <a:r>
              <a:rPr lang="en-GB" sz="2400" dirty="0"/>
              <a:t>Also from significant matters omitted from CSED</a:t>
            </a:r>
          </a:p>
          <a:p>
            <a:endParaRPr lang="en-GB" sz="2200" dirty="0"/>
          </a:p>
        </p:txBody>
      </p:sp>
      <p:sp>
        <p:nvSpPr>
          <p:cNvPr id="6" name="Content Placeholder 5">
            <a:extLst>
              <a:ext uri="{FF2B5EF4-FFF2-40B4-BE49-F238E27FC236}">
                <a16:creationId xmlns:a16="http://schemas.microsoft.com/office/drawing/2014/main" id="{B32B0679-1023-12C7-4473-8FB2B253BBD5}"/>
              </a:ext>
            </a:extLst>
          </p:cNvPr>
          <p:cNvSpPr>
            <a:spLocks noGrp="1"/>
          </p:cNvSpPr>
          <p:nvPr>
            <p:ph sz="quarter" idx="4"/>
          </p:nvPr>
        </p:nvSpPr>
        <p:spPr>
          <a:xfrm>
            <a:off x="5103624" y="2392680"/>
            <a:ext cx="4695696" cy="3428999"/>
          </a:xfrm>
        </p:spPr>
        <p:txBody>
          <a:bodyPr>
            <a:normAutofit fontScale="92500"/>
          </a:bodyPr>
          <a:lstStyle/>
          <a:p>
            <a:r>
              <a:rPr lang="en-GB" sz="2800" dirty="0">
                <a:solidFill>
                  <a:srgbClr val="FF0000"/>
                </a:solidFill>
              </a:rPr>
              <a:t>Lead Inspector will use CSED, data and other information to develop lines of enquiry</a:t>
            </a:r>
          </a:p>
        </p:txBody>
      </p:sp>
    </p:spTree>
    <p:extLst>
      <p:ext uri="{BB962C8B-B14F-4D97-AF65-F5344CB8AC3E}">
        <p14:creationId xmlns:p14="http://schemas.microsoft.com/office/powerpoint/2010/main" val="1360287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aphical user interface&#10;&#10;Description automatically generated">
            <a:extLst>
              <a:ext uri="{FF2B5EF4-FFF2-40B4-BE49-F238E27FC236}">
                <a16:creationId xmlns:a16="http://schemas.microsoft.com/office/drawing/2014/main" id="{8ADBB409-A557-A02E-7B04-3A32D0F73F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3458" y="1056874"/>
            <a:ext cx="7156455" cy="4342174"/>
          </a:xfrm>
          <a:prstGeom prst="rect">
            <a:avLst/>
          </a:prstGeom>
        </p:spPr>
      </p:pic>
      <p:sp>
        <p:nvSpPr>
          <p:cNvPr id="9" name="Title 8">
            <a:extLst>
              <a:ext uri="{FF2B5EF4-FFF2-40B4-BE49-F238E27FC236}">
                <a16:creationId xmlns:a16="http://schemas.microsoft.com/office/drawing/2014/main" id="{CB308B8A-7923-5F1A-AC21-6A55F4727717}"/>
              </a:ext>
            </a:extLst>
          </p:cNvPr>
          <p:cNvSpPr>
            <a:spLocks noGrp="1"/>
          </p:cNvSpPr>
          <p:nvPr>
            <p:ph type="title"/>
          </p:nvPr>
        </p:nvSpPr>
        <p:spPr>
          <a:xfrm rot="10800000" flipV="1">
            <a:off x="618835" y="5753349"/>
            <a:ext cx="8308045" cy="389653"/>
          </a:xfrm>
        </p:spPr>
        <p:txBody>
          <a:bodyPr>
            <a:normAutofit fontScale="90000"/>
          </a:bodyPr>
          <a:lstStyle/>
          <a:p>
            <a:pPr algn="ctr"/>
            <a:r>
              <a:rPr lang="en-GB" dirty="0"/>
              <a:t>Catholic Schools Inspectorate Website</a:t>
            </a:r>
          </a:p>
        </p:txBody>
      </p:sp>
      <p:sp>
        <p:nvSpPr>
          <p:cNvPr id="11" name="Text Placeholder 10">
            <a:extLst>
              <a:ext uri="{FF2B5EF4-FFF2-40B4-BE49-F238E27FC236}">
                <a16:creationId xmlns:a16="http://schemas.microsoft.com/office/drawing/2014/main" id="{76C0E8FA-6194-91A2-600C-DA70955296A8}"/>
              </a:ext>
            </a:extLst>
          </p:cNvPr>
          <p:cNvSpPr>
            <a:spLocks noGrp="1"/>
          </p:cNvSpPr>
          <p:nvPr>
            <p:ph type="body" sz="half" idx="2"/>
          </p:nvPr>
        </p:nvSpPr>
        <p:spPr>
          <a:xfrm>
            <a:off x="618835" y="5661435"/>
            <a:ext cx="8596667" cy="674024"/>
          </a:xfrm>
        </p:spPr>
        <p:txBody>
          <a:bodyPr/>
          <a:lstStyle/>
          <a:p>
            <a:endParaRPr lang="en-GB" dirty="0"/>
          </a:p>
          <a:p>
            <a:endParaRPr lang="en-GB" dirty="0"/>
          </a:p>
        </p:txBody>
      </p:sp>
    </p:spTree>
    <p:extLst>
      <p:ext uri="{BB962C8B-B14F-4D97-AF65-F5344CB8AC3E}">
        <p14:creationId xmlns:p14="http://schemas.microsoft.com/office/powerpoint/2010/main" val="25181065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CFAFB-F81B-49E5-AACF-D88B3B2CEAA8}"/>
              </a:ext>
            </a:extLst>
          </p:cNvPr>
          <p:cNvSpPr>
            <a:spLocks noGrp="1"/>
          </p:cNvSpPr>
          <p:nvPr>
            <p:ph type="title"/>
          </p:nvPr>
        </p:nvSpPr>
        <p:spPr>
          <a:xfrm>
            <a:off x="324090" y="354957"/>
            <a:ext cx="11667281" cy="1182548"/>
          </a:xfrm>
        </p:spPr>
        <p:txBody>
          <a:bodyPr>
            <a:normAutofit/>
          </a:bodyPr>
          <a:lstStyle/>
          <a:p>
            <a:r>
              <a:rPr lang="en-GB" dirty="0"/>
              <a:t>Communication during Inspection</a:t>
            </a:r>
          </a:p>
        </p:txBody>
      </p:sp>
      <p:sp>
        <p:nvSpPr>
          <p:cNvPr id="3" name="Content Placeholder 2">
            <a:extLst>
              <a:ext uri="{FF2B5EF4-FFF2-40B4-BE49-F238E27FC236}">
                <a16:creationId xmlns:a16="http://schemas.microsoft.com/office/drawing/2014/main" id="{86C71471-D04F-4B21-94A0-CF95CEAD02CF}"/>
              </a:ext>
            </a:extLst>
          </p:cNvPr>
          <p:cNvSpPr>
            <a:spLocks noGrp="1"/>
          </p:cNvSpPr>
          <p:nvPr>
            <p:ph idx="1"/>
          </p:nvPr>
        </p:nvSpPr>
        <p:spPr>
          <a:xfrm>
            <a:off x="431177" y="1278425"/>
            <a:ext cx="9184297" cy="4849792"/>
          </a:xfrm>
        </p:spPr>
        <p:txBody>
          <a:bodyPr>
            <a:normAutofit/>
          </a:bodyPr>
          <a:lstStyle/>
          <a:p>
            <a:r>
              <a:rPr lang="en-GB" sz="3200" b="1" dirty="0"/>
              <a:t>On arrival</a:t>
            </a:r>
          </a:p>
          <a:p>
            <a:pPr lvl="1"/>
            <a:r>
              <a:rPr lang="en-GB" sz="2400" dirty="0"/>
              <a:t>Inspectors will meet with Headteacher and Leadership team</a:t>
            </a:r>
            <a:endParaRPr lang="en-GB" sz="2000" dirty="0"/>
          </a:p>
          <a:p>
            <a:pPr lvl="1"/>
            <a:r>
              <a:rPr lang="en-GB" sz="2400" dirty="0"/>
              <a:t>Tour of school</a:t>
            </a:r>
            <a:endParaRPr lang="en-GB" sz="2000" dirty="0"/>
          </a:p>
          <a:p>
            <a:pPr lvl="1"/>
            <a:r>
              <a:rPr lang="en-GB" sz="2400" dirty="0"/>
              <a:t>Brief meeting with staff if possible</a:t>
            </a:r>
          </a:p>
          <a:p>
            <a:r>
              <a:rPr lang="en-GB" sz="3000" b="1" dirty="0"/>
              <a:t>Keeping headteacher updated</a:t>
            </a:r>
          </a:p>
          <a:p>
            <a:pPr lvl="1"/>
            <a:r>
              <a:rPr lang="en-GB" sz="2400" dirty="0"/>
              <a:t>Team will update the Headteacher during the day and during morning of day 2</a:t>
            </a:r>
          </a:p>
          <a:p>
            <a:pPr lvl="1"/>
            <a:r>
              <a:rPr lang="en-GB" sz="2400" dirty="0"/>
              <a:t>Meeting at end of day 1 to discuss findings so far and give school the opportunity to present more evidence on day 2</a:t>
            </a:r>
          </a:p>
          <a:p>
            <a:pPr lvl="1"/>
            <a:endParaRPr lang="en-GB" sz="2400" dirty="0"/>
          </a:p>
          <a:p>
            <a:pPr lvl="1"/>
            <a:endParaRPr lang="en-GB" sz="2400" dirty="0"/>
          </a:p>
          <a:p>
            <a:endParaRPr lang="en-GB" sz="2000" dirty="0"/>
          </a:p>
          <a:p>
            <a:endParaRPr lang="en-GB" sz="2000" dirty="0"/>
          </a:p>
        </p:txBody>
      </p:sp>
      <p:pic>
        <p:nvPicPr>
          <p:cNvPr id="4" name="Picture 3">
            <a:extLst>
              <a:ext uri="{FF2B5EF4-FFF2-40B4-BE49-F238E27FC236}">
                <a16:creationId xmlns:a16="http://schemas.microsoft.com/office/drawing/2014/main" id="{FF6AD373-1706-9559-6615-3273AC605D1B}"/>
              </a:ext>
            </a:extLst>
          </p:cNvPr>
          <p:cNvPicPr>
            <a:picLocks noChangeAspect="1"/>
          </p:cNvPicPr>
          <p:nvPr/>
        </p:nvPicPr>
        <p:blipFill>
          <a:blip r:embed="rId2"/>
          <a:stretch>
            <a:fillRect/>
          </a:stretch>
        </p:blipFill>
        <p:spPr>
          <a:xfrm>
            <a:off x="9208168" y="0"/>
            <a:ext cx="2983831" cy="745958"/>
          </a:xfrm>
          <a:prstGeom prst="rect">
            <a:avLst/>
          </a:prstGeom>
        </p:spPr>
      </p:pic>
    </p:spTree>
    <p:extLst>
      <p:ext uri="{BB962C8B-B14F-4D97-AF65-F5344CB8AC3E}">
        <p14:creationId xmlns:p14="http://schemas.microsoft.com/office/powerpoint/2010/main" val="2936605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2983C-8706-4A63-2714-131218859508}"/>
              </a:ext>
            </a:extLst>
          </p:cNvPr>
          <p:cNvSpPr>
            <a:spLocks noGrp="1"/>
          </p:cNvSpPr>
          <p:nvPr>
            <p:ph type="title"/>
          </p:nvPr>
        </p:nvSpPr>
        <p:spPr>
          <a:xfrm>
            <a:off x="296333" y="252943"/>
            <a:ext cx="8596668" cy="716280"/>
          </a:xfrm>
        </p:spPr>
        <p:txBody>
          <a:bodyPr/>
          <a:lstStyle/>
          <a:p>
            <a:r>
              <a:rPr lang="en-GB" dirty="0"/>
              <a:t>During the Inspection</a:t>
            </a:r>
          </a:p>
        </p:txBody>
      </p:sp>
      <p:sp>
        <p:nvSpPr>
          <p:cNvPr id="3" name="Text Placeholder 2">
            <a:extLst>
              <a:ext uri="{FF2B5EF4-FFF2-40B4-BE49-F238E27FC236}">
                <a16:creationId xmlns:a16="http://schemas.microsoft.com/office/drawing/2014/main" id="{32F2228D-3C92-B361-DE32-61F86D2105B4}"/>
              </a:ext>
            </a:extLst>
          </p:cNvPr>
          <p:cNvSpPr>
            <a:spLocks noGrp="1"/>
          </p:cNvSpPr>
          <p:nvPr>
            <p:ph type="body" idx="1"/>
          </p:nvPr>
        </p:nvSpPr>
        <p:spPr>
          <a:xfrm>
            <a:off x="576687" y="1171841"/>
            <a:ext cx="4185623" cy="576262"/>
          </a:xfrm>
        </p:spPr>
        <p:txBody>
          <a:bodyPr/>
          <a:lstStyle/>
          <a:p>
            <a:r>
              <a:rPr lang="en-GB" dirty="0"/>
              <a:t>The Inspection Plan</a:t>
            </a:r>
          </a:p>
        </p:txBody>
      </p:sp>
      <p:sp>
        <p:nvSpPr>
          <p:cNvPr id="4" name="Content Placeholder 3">
            <a:extLst>
              <a:ext uri="{FF2B5EF4-FFF2-40B4-BE49-F238E27FC236}">
                <a16:creationId xmlns:a16="http://schemas.microsoft.com/office/drawing/2014/main" id="{BA180448-4FAE-0BAF-EC91-173B156684BC}"/>
              </a:ext>
            </a:extLst>
          </p:cNvPr>
          <p:cNvSpPr>
            <a:spLocks noGrp="1"/>
          </p:cNvSpPr>
          <p:nvPr>
            <p:ph sz="half" idx="2"/>
          </p:nvPr>
        </p:nvSpPr>
        <p:spPr>
          <a:xfrm>
            <a:off x="409044" y="1950721"/>
            <a:ext cx="4185623" cy="4267198"/>
          </a:xfrm>
        </p:spPr>
        <p:txBody>
          <a:bodyPr>
            <a:normAutofit lnSpcReduction="10000"/>
          </a:bodyPr>
          <a:lstStyle/>
          <a:p>
            <a:r>
              <a:rPr lang="en-GB" dirty="0"/>
              <a:t>Organised with support of School leaders</a:t>
            </a:r>
          </a:p>
          <a:p>
            <a:r>
              <a:rPr lang="en-GB" dirty="0"/>
              <a:t>Inspectors reserve the right to gather evidence from anywhere in the school during inspection</a:t>
            </a:r>
          </a:p>
          <a:p>
            <a:endParaRPr lang="en-GB" dirty="0"/>
          </a:p>
          <a:p>
            <a:r>
              <a:rPr lang="en-GB" dirty="0"/>
              <a:t>Schools will be asked for a list of pupils from which to choose for work scrutiny and meetings</a:t>
            </a:r>
          </a:p>
          <a:p>
            <a:endParaRPr lang="en-GB" dirty="0"/>
          </a:p>
          <a:p>
            <a:r>
              <a:rPr lang="en-GB" dirty="0"/>
              <a:t>Meetings with pupils and Governors should take place without school staff present</a:t>
            </a:r>
          </a:p>
        </p:txBody>
      </p:sp>
      <p:sp>
        <p:nvSpPr>
          <p:cNvPr id="6" name="Content Placeholder 5">
            <a:extLst>
              <a:ext uri="{FF2B5EF4-FFF2-40B4-BE49-F238E27FC236}">
                <a16:creationId xmlns:a16="http://schemas.microsoft.com/office/drawing/2014/main" id="{08E368F7-2C0C-5987-5DDF-5D28AFF99102}"/>
              </a:ext>
            </a:extLst>
          </p:cNvPr>
          <p:cNvSpPr>
            <a:spLocks noGrp="1"/>
          </p:cNvSpPr>
          <p:nvPr>
            <p:ph sz="quarter" idx="4"/>
          </p:nvPr>
        </p:nvSpPr>
        <p:spPr>
          <a:xfrm>
            <a:off x="5042664" y="498804"/>
            <a:ext cx="4185617" cy="5932475"/>
          </a:xfrm>
        </p:spPr>
        <p:txBody>
          <a:bodyPr>
            <a:noAutofit/>
          </a:bodyPr>
          <a:lstStyle/>
          <a:p>
            <a:r>
              <a:rPr lang="en-GB" sz="2000" dirty="0"/>
              <a:t>Observation of learning</a:t>
            </a:r>
          </a:p>
          <a:p>
            <a:r>
              <a:rPr lang="en-GB" sz="2000" dirty="0"/>
              <a:t>Observation of Prayer &amp; Liturgy</a:t>
            </a:r>
          </a:p>
          <a:p>
            <a:r>
              <a:rPr lang="en-GB" sz="2000" dirty="0"/>
              <a:t>Scrutiny of pupil work</a:t>
            </a:r>
          </a:p>
          <a:p>
            <a:r>
              <a:rPr lang="en-GB" sz="2000" dirty="0"/>
              <a:t>Scrutiny of Parent/ Carer and staff questionnaires</a:t>
            </a:r>
          </a:p>
          <a:p>
            <a:endParaRPr lang="en-GB" sz="2000" dirty="0"/>
          </a:p>
          <a:p>
            <a:r>
              <a:rPr lang="en-GB" sz="2000" dirty="0">
                <a:solidFill>
                  <a:schemeClr val="accent2">
                    <a:lumMod val="75000"/>
                  </a:schemeClr>
                </a:solidFill>
              </a:rPr>
              <a:t>Meetings with</a:t>
            </a:r>
          </a:p>
          <a:p>
            <a:r>
              <a:rPr lang="en-GB" sz="2000" dirty="0"/>
              <a:t>Pupils</a:t>
            </a:r>
          </a:p>
          <a:p>
            <a:r>
              <a:rPr lang="en-GB" sz="2000" dirty="0"/>
              <a:t>Headteacher</a:t>
            </a:r>
          </a:p>
          <a:p>
            <a:r>
              <a:rPr lang="en-GB" sz="2000" dirty="0"/>
              <a:t>Chair of Governors / Link Governor</a:t>
            </a:r>
          </a:p>
          <a:p>
            <a:r>
              <a:rPr lang="en-GB" sz="2000" dirty="0"/>
              <a:t>Subject Lead for RE</a:t>
            </a:r>
          </a:p>
          <a:p>
            <a:r>
              <a:rPr lang="en-GB" sz="2000" dirty="0"/>
              <a:t>Head of Sixth Form</a:t>
            </a:r>
          </a:p>
          <a:p>
            <a:r>
              <a:rPr lang="en-GB" sz="2000" dirty="0"/>
              <a:t>Chaplain and /or Parish Priest</a:t>
            </a:r>
          </a:p>
        </p:txBody>
      </p:sp>
    </p:spTree>
    <p:extLst>
      <p:ext uri="{BB962C8B-B14F-4D97-AF65-F5344CB8AC3E}">
        <p14:creationId xmlns:p14="http://schemas.microsoft.com/office/powerpoint/2010/main" val="5629674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5560E-F143-1E5B-5667-3A622175F0F6}"/>
              </a:ext>
            </a:extLst>
          </p:cNvPr>
          <p:cNvSpPr>
            <a:spLocks noGrp="1"/>
          </p:cNvSpPr>
          <p:nvPr>
            <p:ph type="title"/>
          </p:nvPr>
        </p:nvSpPr>
        <p:spPr>
          <a:xfrm>
            <a:off x="677334" y="609600"/>
            <a:ext cx="8596668" cy="914400"/>
          </a:xfrm>
        </p:spPr>
        <p:txBody>
          <a:bodyPr/>
          <a:lstStyle/>
          <a:p>
            <a:r>
              <a:rPr lang="en-GB" dirty="0"/>
              <a:t>Teaching &amp; Learning</a:t>
            </a:r>
          </a:p>
        </p:txBody>
      </p:sp>
      <p:sp>
        <p:nvSpPr>
          <p:cNvPr id="3" name="Content Placeholder 2">
            <a:extLst>
              <a:ext uri="{FF2B5EF4-FFF2-40B4-BE49-F238E27FC236}">
                <a16:creationId xmlns:a16="http://schemas.microsoft.com/office/drawing/2014/main" id="{98482A1D-94C6-904D-F837-4AA349BDF3FF}"/>
              </a:ext>
            </a:extLst>
          </p:cNvPr>
          <p:cNvSpPr>
            <a:spLocks noGrp="1"/>
          </p:cNvSpPr>
          <p:nvPr>
            <p:ph sz="half" idx="1"/>
          </p:nvPr>
        </p:nvSpPr>
        <p:spPr>
          <a:xfrm>
            <a:off x="387774" y="2038669"/>
            <a:ext cx="4184035" cy="3880772"/>
          </a:xfrm>
        </p:spPr>
        <p:txBody>
          <a:bodyPr>
            <a:noAutofit/>
          </a:bodyPr>
          <a:lstStyle/>
          <a:p>
            <a:r>
              <a:rPr lang="en-GB" sz="2400" dirty="0"/>
              <a:t>Where teaching is evaluated a connection should be made to the impact it has on learners’ behaviour, progress and the quality of learning.</a:t>
            </a:r>
          </a:p>
          <a:p>
            <a:endParaRPr lang="en-GB" sz="2400" dirty="0"/>
          </a:p>
        </p:txBody>
      </p:sp>
      <p:sp>
        <p:nvSpPr>
          <p:cNvPr id="4" name="Content Placeholder 3">
            <a:extLst>
              <a:ext uri="{FF2B5EF4-FFF2-40B4-BE49-F238E27FC236}">
                <a16:creationId xmlns:a16="http://schemas.microsoft.com/office/drawing/2014/main" id="{C99539E6-F6BA-2AA7-2898-5F5EC8CE1958}"/>
              </a:ext>
            </a:extLst>
          </p:cNvPr>
          <p:cNvSpPr>
            <a:spLocks noGrp="1"/>
          </p:cNvSpPr>
          <p:nvPr>
            <p:ph sz="half" idx="2"/>
          </p:nvPr>
        </p:nvSpPr>
        <p:spPr>
          <a:xfrm>
            <a:off x="4975668" y="1371600"/>
            <a:ext cx="4184034" cy="4754880"/>
          </a:xfrm>
        </p:spPr>
        <p:txBody>
          <a:bodyPr>
            <a:normAutofit/>
          </a:bodyPr>
          <a:lstStyle/>
          <a:p>
            <a:r>
              <a:rPr lang="en-GB" sz="2800" dirty="0">
                <a:solidFill>
                  <a:srgbClr val="FF0000"/>
                </a:solidFill>
              </a:rPr>
              <a:t>There will always be a particular focus on:</a:t>
            </a:r>
          </a:p>
          <a:p>
            <a:r>
              <a:rPr lang="en-GB" sz="2800" dirty="0">
                <a:solidFill>
                  <a:srgbClr val="FF0000"/>
                </a:solidFill>
              </a:rPr>
              <a:t>Learning &amp; Progress</a:t>
            </a:r>
          </a:p>
          <a:p>
            <a:r>
              <a:rPr lang="en-GB" sz="2800" dirty="0">
                <a:solidFill>
                  <a:srgbClr val="FF0000"/>
                </a:solidFill>
              </a:rPr>
              <a:t>Behaviour</a:t>
            </a:r>
          </a:p>
          <a:p>
            <a:r>
              <a:rPr lang="en-GB" sz="2800" dirty="0">
                <a:solidFill>
                  <a:srgbClr val="FF0000"/>
                </a:solidFill>
              </a:rPr>
              <a:t>Quality of teaching</a:t>
            </a:r>
          </a:p>
          <a:p>
            <a:r>
              <a:rPr lang="en-GB" sz="2800" dirty="0">
                <a:solidFill>
                  <a:srgbClr val="FF0000"/>
                </a:solidFill>
              </a:rPr>
              <a:t>Use of assessment to support learning</a:t>
            </a:r>
          </a:p>
        </p:txBody>
      </p:sp>
    </p:spTree>
    <p:extLst>
      <p:ext uri="{BB962C8B-B14F-4D97-AF65-F5344CB8AC3E}">
        <p14:creationId xmlns:p14="http://schemas.microsoft.com/office/powerpoint/2010/main" val="18169356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CFAFB-F81B-49E5-AACF-D88B3B2CEAA8}"/>
              </a:ext>
            </a:extLst>
          </p:cNvPr>
          <p:cNvSpPr>
            <a:spLocks noGrp="1"/>
          </p:cNvSpPr>
          <p:nvPr>
            <p:ph type="title"/>
          </p:nvPr>
        </p:nvSpPr>
        <p:spPr>
          <a:xfrm>
            <a:off x="324090" y="354957"/>
            <a:ext cx="11667281" cy="1182548"/>
          </a:xfrm>
        </p:spPr>
        <p:txBody>
          <a:bodyPr>
            <a:normAutofit/>
          </a:bodyPr>
          <a:lstStyle/>
          <a:p>
            <a:r>
              <a:rPr lang="en-GB" dirty="0"/>
              <a:t>Formal Feedback</a:t>
            </a:r>
          </a:p>
        </p:txBody>
      </p:sp>
      <p:sp>
        <p:nvSpPr>
          <p:cNvPr id="3" name="Content Placeholder 2">
            <a:extLst>
              <a:ext uri="{FF2B5EF4-FFF2-40B4-BE49-F238E27FC236}">
                <a16:creationId xmlns:a16="http://schemas.microsoft.com/office/drawing/2014/main" id="{86C71471-D04F-4B21-94A0-CF95CEAD02CF}"/>
              </a:ext>
            </a:extLst>
          </p:cNvPr>
          <p:cNvSpPr>
            <a:spLocks noGrp="1"/>
          </p:cNvSpPr>
          <p:nvPr>
            <p:ph idx="1"/>
          </p:nvPr>
        </p:nvSpPr>
        <p:spPr>
          <a:xfrm>
            <a:off x="476897" y="1217465"/>
            <a:ext cx="9184297" cy="4849792"/>
          </a:xfrm>
        </p:spPr>
        <p:txBody>
          <a:bodyPr>
            <a:normAutofit/>
          </a:bodyPr>
          <a:lstStyle/>
          <a:p>
            <a:r>
              <a:rPr lang="en-GB" sz="3200" b="1" dirty="0">
                <a:solidFill>
                  <a:schemeClr val="accent2">
                    <a:lumMod val="75000"/>
                  </a:schemeClr>
                </a:solidFill>
              </a:rPr>
              <a:t>Formal feedback must not be given before the end of the final day of the inspection</a:t>
            </a:r>
          </a:p>
          <a:p>
            <a:pPr lvl="1"/>
            <a:r>
              <a:rPr lang="en-GB" sz="2200" dirty="0"/>
              <a:t>There should be no surprise to the Headteacher</a:t>
            </a:r>
          </a:p>
          <a:p>
            <a:pPr lvl="1"/>
            <a:r>
              <a:rPr lang="en-GB" sz="2200" dirty="0"/>
              <a:t>Maintaining confidentiality until final report is received</a:t>
            </a:r>
          </a:p>
          <a:p>
            <a:pPr lvl="1"/>
            <a:r>
              <a:rPr lang="en-GB" sz="2200" dirty="0"/>
              <a:t>Judgements Key grades awarded</a:t>
            </a:r>
          </a:p>
          <a:p>
            <a:pPr lvl="1"/>
            <a:r>
              <a:rPr lang="en-GB" sz="2200" dirty="0"/>
              <a:t>What the school does well (No more than 5 points)</a:t>
            </a:r>
          </a:p>
          <a:p>
            <a:pPr lvl="1"/>
            <a:r>
              <a:rPr lang="en-GB" sz="2200" dirty="0"/>
              <a:t>What the school needs to do to improve (no more than 3 points)</a:t>
            </a:r>
          </a:p>
          <a:p>
            <a:pPr lvl="1"/>
            <a:r>
              <a:rPr lang="en-GB" sz="2200" dirty="0"/>
              <a:t>Whether the school is compliant in every respect</a:t>
            </a:r>
          </a:p>
          <a:p>
            <a:pPr lvl="1"/>
            <a:r>
              <a:rPr lang="en-GB" sz="2200" dirty="0"/>
              <a:t>Whether the school has met all areas of improvement from the last inspection</a:t>
            </a:r>
          </a:p>
          <a:p>
            <a:pPr lvl="1"/>
            <a:endParaRPr lang="en-GB" sz="2400" dirty="0"/>
          </a:p>
          <a:p>
            <a:pPr lvl="1"/>
            <a:endParaRPr lang="en-GB" sz="2400" dirty="0"/>
          </a:p>
          <a:p>
            <a:endParaRPr lang="en-GB" sz="2000" dirty="0"/>
          </a:p>
          <a:p>
            <a:endParaRPr lang="en-GB" sz="2000" dirty="0"/>
          </a:p>
        </p:txBody>
      </p:sp>
      <p:pic>
        <p:nvPicPr>
          <p:cNvPr id="4" name="Picture 3">
            <a:extLst>
              <a:ext uri="{FF2B5EF4-FFF2-40B4-BE49-F238E27FC236}">
                <a16:creationId xmlns:a16="http://schemas.microsoft.com/office/drawing/2014/main" id="{FF6AD373-1706-9559-6615-3273AC605D1B}"/>
              </a:ext>
            </a:extLst>
          </p:cNvPr>
          <p:cNvPicPr>
            <a:picLocks noChangeAspect="1"/>
          </p:cNvPicPr>
          <p:nvPr/>
        </p:nvPicPr>
        <p:blipFill>
          <a:blip r:embed="rId2"/>
          <a:stretch>
            <a:fillRect/>
          </a:stretch>
        </p:blipFill>
        <p:spPr>
          <a:xfrm>
            <a:off x="9208168" y="0"/>
            <a:ext cx="2983831" cy="745958"/>
          </a:xfrm>
          <a:prstGeom prst="rect">
            <a:avLst/>
          </a:prstGeom>
        </p:spPr>
      </p:pic>
    </p:spTree>
    <p:extLst>
      <p:ext uri="{BB962C8B-B14F-4D97-AF65-F5344CB8AC3E}">
        <p14:creationId xmlns:p14="http://schemas.microsoft.com/office/powerpoint/2010/main" val="185337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CFAFB-F81B-49E5-AACF-D88B3B2CEAA8}"/>
              </a:ext>
            </a:extLst>
          </p:cNvPr>
          <p:cNvSpPr>
            <a:spLocks noGrp="1"/>
          </p:cNvSpPr>
          <p:nvPr>
            <p:ph type="title"/>
          </p:nvPr>
        </p:nvSpPr>
        <p:spPr>
          <a:xfrm>
            <a:off x="593359" y="264367"/>
            <a:ext cx="8596668" cy="1320800"/>
          </a:xfrm>
        </p:spPr>
        <p:txBody>
          <a:bodyPr>
            <a:normAutofit/>
          </a:bodyPr>
          <a:lstStyle/>
          <a:p>
            <a:r>
              <a:rPr lang="en-GB" dirty="0"/>
              <a:t>After the Inspection</a:t>
            </a:r>
          </a:p>
        </p:txBody>
      </p:sp>
      <p:sp>
        <p:nvSpPr>
          <p:cNvPr id="3" name="Content Placeholder 2">
            <a:extLst>
              <a:ext uri="{FF2B5EF4-FFF2-40B4-BE49-F238E27FC236}">
                <a16:creationId xmlns:a16="http://schemas.microsoft.com/office/drawing/2014/main" id="{86C71471-D04F-4B21-94A0-CF95CEAD02CF}"/>
              </a:ext>
            </a:extLst>
          </p:cNvPr>
          <p:cNvSpPr>
            <a:spLocks noGrp="1"/>
          </p:cNvSpPr>
          <p:nvPr>
            <p:ph idx="1"/>
          </p:nvPr>
        </p:nvSpPr>
        <p:spPr>
          <a:xfrm>
            <a:off x="518713" y="1069912"/>
            <a:ext cx="8905205" cy="4982546"/>
          </a:xfrm>
        </p:spPr>
        <p:txBody>
          <a:bodyPr>
            <a:normAutofit fontScale="70000" lnSpcReduction="20000"/>
          </a:bodyPr>
          <a:lstStyle/>
          <a:p>
            <a:r>
              <a:rPr lang="en-GB" sz="3200" b="1" dirty="0"/>
              <a:t>Report</a:t>
            </a:r>
          </a:p>
          <a:p>
            <a:pPr lvl="1"/>
            <a:r>
              <a:rPr lang="en-GB" sz="3600" dirty="0"/>
              <a:t>Draft report sent to diocese within </a:t>
            </a:r>
            <a:r>
              <a:rPr lang="en-GB" sz="3600" dirty="0">
                <a:solidFill>
                  <a:srgbClr val="C00000"/>
                </a:solidFill>
              </a:rPr>
              <a:t>5 working days </a:t>
            </a:r>
            <a:r>
              <a:rPr lang="en-GB" sz="3600" dirty="0"/>
              <a:t>after the inspection</a:t>
            </a:r>
          </a:p>
          <a:p>
            <a:pPr lvl="1"/>
            <a:r>
              <a:rPr lang="en-GB" sz="3600" dirty="0">
                <a:solidFill>
                  <a:srgbClr val="C00000"/>
                </a:solidFill>
              </a:rPr>
              <a:t>Within 10 days </a:t>
            </a:r>
            <a:r>
              <a:rPr lang="en-GB" sz="3600" dirty="0"/>
              <a:t>after the inspection Quality Assurance by Diocesan Coordinator &amp; QA Reader (Senior Inspector) takes place</a:t>
            </a:r>
          </a:p>
          <a:p>
            <a:pPr lvl="1"/>
            <a:r>
              <a:rPr lang="en-GB" sz="3600" dirty="0">
                <a:solidFill>
                  <a:srgbClr val="C00000"/>
                </a:solidFill>
              </a:rPr>
              <a:t>Within 11 days </a:t>
            </a:r>
            <a:r>
              <a:rPr lang="en-GB" sz="3600" dirty="0"/>
              <a:t>– draft report is sent to school for checking of </a:t>
            </a:r>
            <a:r>
              <a:rPr lang="en-GB" sz="3600" dirty="0">
                <a:solidFill>
                  <a:srgbClr val="C00000"/>
                </a:solidFill>
              </a:rPr>
              <a:t>factual accuracy </a:t>
            </a:r>
            <a:r>
              <a:rPr lang="en-GB" sz="3600" dirty="0"/>
              <a:t>only  - one day allowed for this using comments tool in Word.</a:t>
            </a:r>
          </a:p>
          <a:p>
            <a:pPr lvl="1"/>
            <a:r>
              <a:rPr lang="en-GB" sz="3600" dirty="0">
                <a:solidFill>
                  <a:srgbClr val="C00000"/>
                </a:solidFill>
              </a:rPr>
              <a:t>Within 15 days of inspection </a:t>
            </a:r>
            <a:r>
              <a:rPr lang="en-GB" sz="3600" dirty="0"/>
              <a:t>Final Report is published as a PDF and sent to Headteacher and Chair of Governors</a:t>
            </a:r>
          </a:p>
          <a:p>
            <a:pPr lvl="1"/>
            <a:r>
              <a:rPr lang="en-GB" sz="3600" dirty="0"/>
              <a:t>At the discretion of the diocese the Report will be sent to the Arch/ Bishop and Local Authority</a:t>
            </a:r>
          </a:p>
          <a:p>
            <a:pPr lvl="1"/>
            <a:endParaRPr lang="en-GB" sz="2400" dirty="0"/>
          </a:p>
          <a:p>
            <a:pPr lvl="1"/>
            <a:endParaRPr lang="en-GB" sz="2400" dirty="0"/>
          </a:p>
          <a:p>
            <a:endParaRPr lang="en-GB" sz="2000" dirty="0"/>
          </a:p>
          <a:p>
            <a:endParaRPr lang="en-GB" sz="2000" dirty="0"/>
          </a:p>
        </p:txBody>
      </p:sp>
    </p:spTree>
    <p:extLst>
      <p:ext uri="{BB962C8B-B14F-4D97-AF65-F5344CB8AC3E}">
        <p14:creationId xmlns:p14="http://schemas.microsoft.com/office/powerpoint/2010/main" val="1428723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6120B7BC-9138-2EE7-5A14-DCE85EF59F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697" y="44450"/>
            <a:ext cx="8365526" cy="6557722"/>
          </a:xfrm>
          <a:prstGeom prst="rect">
            <a:avLst/>
          </a:prstGeom>
        </p:spPr>
      </p:pic>
    </p:spTree>
    <p:extLst>
      <p:ext uri="{BB962C8B-B14F-4D97-AF65-F5344CB8AC3E}">
        <p14:creationId xmlns:p14="http://schemas.microsoft.com/office/powerpoint/2010/main" val="8652713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 email&#10;&#10;Description automatically generated">
            <a:extLst>
              <a:ext uri="{FF2B5EF4-FFF2-40B4-BE49-F238E27FC236}">
                <a16:creationId xmlns:a16="http://schemas.microsoft.com/office/drawing/2014/main" id="{C69D2673-FAA8-134C-F338-66D95A7C70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557" y="63821"/>
            <a:ext cx="8587945" cy="6730357"/>
          </a:xfrm>
          <a:prstGeom prst="rect">
            <a:avLst/>
          </a:prstGeom>
        </p:spPr>
      </p:pic>
    </p:spTree>
    <p:extLst>
      <p:ext uri="{BB962C8B-B14F-4D97-AF65-F5344CB8AC3E}">
        <p14:creationId xmlns:p14="http://schemas.microsoft.com/office/powerpoint/2010/main" val="5534622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C342F-CE31-6464-6BCD-B7DFF9E829D9}"/>
              </a:ext>
            </a:extLst>
          </p:cNvPr>
          <p:cNvSpPr>
            <a:spLocks noGrp="1"/>
          </p:cNvSpPr>
          <p:nvPr>
            <p:ph type="title"/>
          </p:nvPr>
        </p:nvSpPr>
        <p:spPr/>
        <p:txBody>
          <a:bodyPr/>
          <a:lstStyle/>
          <a:p>
            <a:r>
              <a:rPr lang="en-GB" dirty="0"/>
              <a:t>After the Inspection</a:t>
            </a:r>
          </a:p>
        </p:txBody>
      </p:sp>
      <p:sp>
        <p:nvSpPr>
          <p:cNvPr id="3" name="Content Placeholder 2">
            <a:extLst>
              <a:ext uri="{FF2B5EF4-FFF2-40B4-BE49-F238E27FC236}">
                <a16:creationId xmlns:a16="http://schemas.microsoft.com/office/drawing/2014/main" id="{ACC5E7C9-0A8A-18E7-D115-6965D331A922}"/>
              </a:ext>
            </a:extLst>
          </p:cNvPr>
          <p:cNvSpPr>
            <a:spLocks noGrp="1"/>
          </p:cNvSpPr>
          <p:nvPr>
            <p:ph idx="1"/>
          </p:nvPr>
        </p:nvSpPr>
        <p:spPr>
          <a:xfrm>
            <a:off x="677334" y="1642429"/>
            <a:ext cx="8596668" cy="4118291"/>
          </a:xfrm>
        </p:spPr>
        <p:txBody>
          <a:bodyPr>
            <a:normAutofit lnSpcReduction="10000"/>
          </a:bodyPr>
          <a:lstStyle/>
          <a:p>
            <a:pPr marL="342900" marR="0" lvl="0" indent="-342900" algn="l" defTabSz="457200" rtl="0" eaLnBrk="1" fontAlgn="auto" latinLnBrk="0" hangingPunct="1">
              <a:lnSpc>
                <a:spcPct val="100000"/>
              </a:lnSpc>
              <a:spcBef>
                <a:spcPts val="1000"/>
              </a:spcBef>
              <a:spcAft>
                <a:spcPts val="0"/>
              </a:spcAft>
              <a:buClr>
                <a:srgbClr val="AD84C6"/>
              </a:buClr>
              <a:buSzPct val="80000"/>
              <a:buFont typeface="Wingdings 3" charset="2"/>
              <a:buChar char=""/>
              <a:tabLst/>
              <a:defRPr/>
            </a:pPr>
            <a:r>
              <a:rPr kumimoji="0" lang="en-GB" sz="3200" b="1" i="0" u="none" strike="noStrike" kern="1200" cap="none" spc="0" normalizeH="0" baseline="0" noProof="0" dirty="0">
                <a:ln>
                  <a:noFill/>
                </a:ln>
                <a:solidFill>
                  <a:schemeClr val="accent1">
                    <a:lumMod val="50000"/>
                  </a:schemeClr>
                </a:solidFill>
                <a:effectLst/>
                <a:uLnTx/>
                <a:uFillTx/>
                <a:latin typeface="Trebuchet MS" panose="020B0603020202020204"/>
                <a:ea typeface="+mn-ea"/>
                <a:cs typeface="+mn-cs"/>
              </a:rPr>
              <a:t>Post Report Publication</a:t>
            </a:r>
          </a:p>
          <a:p>
            <a:pPr marL="742950" marR="0" lvl="1" indent="-285750" algn="l" defTabSz="457200" rtl="0" eaLnBrk="1" fontAlgn="auto" latinLnBrk="0" hangingPunct="1">
              <a:lnSpc>
                <a:spcPct val="100000"/>
              </a:lnSpc>
              <a:spcBef>
                <a:spcPts val="1000"/>
              </a:spcBef>
              <a:spcAft>
                <a:spcPts val="0"/>
              </a:spcAft>
              <a:buClr>
                <a:srgbClr val="AD84C6"/>
              </a:buClr>
              <a:buSzPct val="80000"/>
              <a:buFont typeface="Wingdings 3" charset="2"/>
              <a:buChar char=""/>
              <a:tabLst/>
              <a:defRPr/>
            </a:pPr>
            <a:r>
              <a:rPr kumimoji="0" lang="en-GB" sz="2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A requirement that the report is published prominently on school and diocesan websites</a:t>
            </a:r>
          </a:p>
          <a:p>
            <a:pPr marL="742950" marR="0" lvl="1" indent="-285750" algn="l" defTabSz="457200" rtl="0" eaLnBrk="1" fontAlgn="auto" latinLnBrk="0" hangingPunct="1">
              <a:lnSpc>
                <a:spcPct val="100000"/>
              </a:lnSpc>
              <a:spcBef>
                <a:spcPts val="1000"/>
              </a:spcBef>
              <a:spcAft>
                <a:spcPts val="0"/>
              </a:spcAft>
              <a:buClr>
                <a:srgbClr val="AD84C6"/>
              </a:buClr>
              <a:buSzPct val="80000"/>
              <a:buFont typeface="Wingdings 3" charset="2"/>
              <a:buChar char=""/>
              <a:tabLst/>
              <a:defRPr/>
            </a:pPr>
            <a:r>
              <a:rPr kumimoji="0" lang="en-GB" sz="2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A copy should be sent to parents/ carers within 5 working days of receipt</a:t>
            </a:r>
          </a:p>
          <a:p>
            <a:pPr marL="742950" marR="0" lvl="1" indent="-285750" algn="l" defTabSz="457200" rtl="0" eaLnBrk="1" fontAlgn="auto" latinLnBrk="0" hangingPunct="1">
              <a:lnSpc>
                <a:spcPct val="100000"/>
              </a:lnSpc>
              <a:spcBef>
                <a:spcPts val="1000"/>
              </a:spcBef>
              <a:spcAft>
                <a:spcPts val="0"/>
              </a:spcAft>
              <a:buClr>
                <a:srgbClr val="AD84C6"/>
              </a:buClr>
              <a:buSzPct val="80000"/>
              <a:buFont typeface="Wingdings 3" charset="2"/>
              <a:buChar char=""/>
              <a:tabLst/>
              <a:defRPr/>
            </a:pPr>
            <a:r>
              <a:rPr lang="en-GB" sz="2800" dirty="0">
                <a:solidFill>
                  <a:prstClr val="black">
                    <a:lumMod val="75000"/>
                    <a:lumOff val="25000"/>
                  </a:prstClr>
                </a:solidFill>
                <a:latin typeface="Trebuchet MS" panose="020B0603020202020204"/>
              </a:rPr>
              <a:t>A copy of the report is sent to the Arch/Bishop and Trustees</a:t>
            </a:r>
          </a:p>
          <a:p>
            <a:pPr marL="742950" marR="0" lvl="1" indent="-285750" algn="l" defTabSz="457200" rtl="0" eaLnBrk="1" fontAlgn="auto" latinLnBrk="0" hangingPunct="1">
              <a:lnSpc>
                <a:spcPct val="100000"/>
              </a:lnSpc>
              <a:spcBef>
                <a:spcPts val="1000"/>
              </a:spcBef>
              <a:spcAft>
                <a:spcPts val="0"/>
              </a:spcAft>
              <a:buClr>
                <a:srgbClr val="AD84C6"/>
              </a:buClr>
              <a:buSzPct val="80000"/>
              <a:buFont typeface="Wingdings 3" charset="2"/>
              <a:buChar char=""/>
              <a:tabLst/>
              <a:defRPr/>
            </a:pPr>
            <a:r>
              <a:rPr kumimoji="0" lang="en-GB" sz="2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Final report will also be published on diocesan websites and on the CES website</a:t>
            </a:r>
          </a:p>
          <a:p>
            <a:pPr marL="742950" marR="0" lvl="1" indent="-285750" algn="l" defTabSz="457200" rtl="0" eaLnBrk="1" fontAlgn="auto" latinLnBrk="0" hangingPunct="1">
              <a:lnSpc>
                <a:spcPct val="100000"/>
              </a:lnSpc>
              <a:spcBef>
                <a:spcPts val="1000"/>
              </a:spcBef>
              <a:spcAft>
                <a:spcPts val="0"/>
              </a:spcAft>
              <a:buClr>
                <a:srgbClr val="AD84C6"/>
              </a:buClr>
              <a:buSzPct val="80000"/>
              <a:buFont typeface="Wingdings 3" charset="2"/>
              <a:buChar char=""/>
              <a:tabLst/>
              <a:defRPr/>
            </a:pPr>
            <a:endParaRPr kumimoji="0" lang="en-GB" sz="2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endParaRPr lang="en-GB" dirty="0"/>
          </a:p>
        </p:txBody>
      </p:sp>
    </p:spTree>
    <p:extLst>
      <p:ext uri="{BB962C8B-B14F-4D97-AF65-F5344CB8AC3E}">
        <p14:creationId xmlns:p14="http://schemas.microsoft.com/office/powerpoint/2010/main" val="39348714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CFAFB-F81B-49E5-AACF-D88B3B2CEAA8}"/>
              </a:ext>
            </a:extLst>
          </p:cNvPr>
          <p:cNvSpPr>
            <a:spLocks noGrp="1"/>
          </p:cNvSpPr>
          <p:nvPr>
            <p:ph type="title"/>
          </p:nvPr>
        </p:nvSpPr>
        <p:spPr>
          <a:xfrm>
            <a:off x="509383" y="134547"/>
            <a:ext cx="8596668" cy="1320800"/>
          </a:xfrm>
        </p:spPr>
        <p:txBody>
          <a:bodyPr>
            <a:normAutofit/>
          </a:bodyPr>
          <a:lstStyle/>
          <a:p>
            <a:r>
              <a:rPr lang="en-GB" dirty="0"/>
              <a:t>Quality Assurance</a:t>
            </a:r>
          </a:p>
        </p:txBody>
      </p:sp>
      <p:sp>
        <p:nvSpPr>
          <p:cNvPr id="3" name="Content Placeholder 2">
            <a:extLst>
              <a:ext uri="{FF2B5EF4-FFF2-40B4-BE49-F238E27FC236}">
                <a16:creationId xmlns:a16="http://schemas.microsoft.com/office/drawing/2014/main" id="{86C71471-D04F-4B21-94A0-CF95CEAD02CF}"/>
              </a:ext>
            </a:extLst>
          </p:cNvPr>
          <p:cNvSpPr>
            <a:spLocks noGrp="1"/>
          </p:cNvSpPr>
          <p:nvPr>
            <p:ph idx="1"/>
          </p:nvPr>
        </p:nvSpPr>
        <p:spPr>
          <a:xfrm>
            <a:off x="287349" y="984518"/>
            <a:ext cx="9040736" cy="5188856"/>
          </a:xfrm>
        </p:spPr>
        <p:txBody>
          <a:bodyPr>
            <a:normAutofit fontScale="92500" lnSpcReduction="10000"/>
          </a:bodyPr>
          <a:lstStyle/>
          <a:p>
            <a:r>
              <a:rPr lang="en-GB" sz="3200" dirty="0"/>
              <a:t>QA processes </a:t>
            </a:r>
          </a:p>
          <a:p>
            <a:pPr lvl="1"/>
            <a:r>
              <a:rPr lang="en-GB" sz="2400" dirty="0"/>
              <a:t>National QA of Inspector Appointment Process</a:t>
            </a:r>
          </a:p>
          <a:p>
            <a:pPr lvl="1"/>
            <a:r>
              <a:rPr lang="en-GB" sz="2400" dirty="0"/>
              <a:t>National QA of Inspector Training Programme</a:t>
            </a:r>
          </a:p>
          <a:p>
            <a:pPr lvl="1"/>
            <a:r>
              <a:rPr lang="en-GB" sz="2400" dirty="0"/>
              <a:t>QA visits to </a:t>
            </a:r>
            <a:r>
              <a:rPr lang="en-GB" sz="2400" dirty="0">
                <a:solidFill>
                  <a:srgbClr val="C00000"/>
                </a:solidFill>
              </a:rPr>
              <a:t>10%</a:t>
            </a:r>
            <a:r>
              <a:rPr lang="en-GB" sz="2400" dirty="0"/>
              <a:t> of inspections</a:t>
            </a:r>
          </a:p>
          <a:p>
            <a:pPr lvl="1"/>
            <a:r>
              <a:rPr lang="en-GB" sz="2400" dirty="0"/>
              <a:t>No Notice QA visits</a:t>
            </a:r>
          </a:p>
          <a:p>
            <a:pPr lvl="1"/>
            <a:r>
              <a:rPr lang="en-GB" sz="2400" dirty="0"/>
              <a:t>Further training for Inspectors where required</a:t>
            </a:r>
          </a:p>
          <a:p>
            <a:pPr lvl="1"/>
            <a:r>
              <a:rPr lang="en-GB" sz="2400" dirty="0"/>
              <a:t>QA reports on inspection process</a:t>
            </a:r>
          </a:p>
          <a:p>
            <a:pPr lvl="1"/>
            <a:r>
              <a:rPr lang="en-GB" sz="2400" dirty="0"/>
              <a:t>QA reader to quality assure reports</a:t>
            </a:r>
          </a:p>
          <a:p>
            <a:pPr lvl="1"/>
            <a:r>
              <a:rPr lang="en-GB" sz="2400" dirty="0"/>
              <a:t>Regional and National sampling of reports</a:t>
            </a:r>
          </a:p>
          <a:p>
            <a:pPr lvl="1"/>
            <a:endParaRPr lang="en-GB" sz="2400" dirty="0"/>
          </a:p>
          <a:p>
            <a:pPr lvl="1"/>
            <a:r>
              <a:rPr lang="en-GB" sz="2400" dirty="0">
                <a:solidFill>
                  <a:schemeClr val="accent1">
                    <a:lumMod val="50000"/>
                  </a:schemeClr>
                </a:solidFill>
              </a:rPr>
              <a:t>Asking schools to write case studies of excellent practice to share good practice and achieve consistency is being considered</a:t>
            </a:r>
          </a:p>
          <a:p>
            <a:pPr lvl="1"/>
            <a:endParaRPr lang="en-GB" sz="2400" dirty="0"/>
          </a:p>
          <a:p>
            <a:endParaRPr lang="en-GB" sz="2000" dirty="0"/>
          </a:p>
        </p:txBody>
      </p:sp>
    </p:spTree>
    <p:extLst>
      <p:ext uri="{BB962C8B-B14F-4D97-AF65-F5344CB8AC3E}">
        <p14:creationId xmlns:p14="http://schemas.microsoft.com/office/powerpoint/2010/main" val="3777844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CFAFB-F81B-49E5-AACF-D88B3B2CEAA8}"/>
              </a:ext>
            </a:extLst>
          </p:cNvPr>
          <p:cNvSpPr>
            <a:spLocks noGrp="1"/>
          </p:cNvSpPr>
          <p:nvPr>
            <p:ph type="title"/>
          </p:nvPr>
        </p:nvSpPr>
        <p:spPr>
          <a:xfrm>
            <a:off x="509383" y="494522"/>
            <a:ext cx="8596668" cy="1320800"/>
          </a:xfrm>
        </p:spPr>
        <p:txBody>
          <a:bodyPr>
            <a:normAutofit/>
          </a:bodyPr>
          <a:lstStyle/>
          <a:p>
            <a:r>
              <a:rPr lang="en-GB" dirty="0"/>
              <a:t>Quality Assurance</a:t>
            </a:r>
          </a:p>
        </p:txBody>
      </p:sp>
      <p:sp>
        <p:nvSpPr>
          <p:cNvPr id="3" name="Content Placeholder 2">
            <a:extLst>
              <a:ext uri="{FF2B5EF4-FFF2-40B4-BE49-F238E27FC236}">
                <a16:creationId xmlns:a16="http://schemas.microsoft.com/office/drawing/2014/main" id="{86C71471-D04F-4B21-94A0-CF95CEAD02CF}"/>
              </a:ext>
            </a:extLst>
          </p:cNvPr>
          <p:cNvSpPr>
            <a:spLocks noGrp="1"/>
          </p:cNvSpPr>
          <p:nvPr>
            <p:ph idx="1"/>
          </p:nvPr>
        </p:nvSpPr>
        <p:spPr>
          <a:xfrm>
            <a:off x="509383" y="1174622"/>
            <a:ext cx="8596668" cy="5188856"/>
          </a:xfrm>
        </p:spPr>
        <p:txBody>
          <a:bodyPr>
            <a:normAutofit/>
          </a:bodyPr>
          <a:lstStyle/>
          <a:p>
            <a:r>
              <a:rPr lang="en-GB" sz="3200" dirty="0"/>
              <a:t>QA process </a:t>
            </a:r>
          </a:p>
        </p:txBody>
      </p:sp>
      <p:sp>
        <p:nvSpPr>
          <p:cNvPr id="5" name="TextBox 4">
            <a:extLst>
              <a:ext uri="{FF2B5EF4-FFF2-40B4-BE49-F238E27FC236}">
                <a16:creationId xmlns:a16="http://schemas.microsoft.com/office/drawing/2014/main" id="{7C070E99-FCF7-9A47-1D53-9D3243CEBB5D}"/>
              </a:ext>
            </a:extLst>
          </p:cNvPr>
          <p:cNvSpPr txBox="1"/>
          <p:nvPr/>
        </p:nvSpPr>
        <p:spPr>
          <a:xfrm>
            <a:off x="232638" y="2136632"/>
            <a:ext cx="8770776" cy="4975721"/>
          </a:xfrm>
          <a:prstGeom prst="rect">
            <a:avLst/>
          </a:prstGeom>
          <a:noFill/>
        </p:spPr>
        <p:txBody>
          <a:bodyPr wrap="square">
            <a:spAutoFit/>
          </a:bodyPr>
          <a:lstStyle/>
          <a:p>
            <a:pPr marL="742950" marR="0" lvl="1" indent="-285750" algn="l" defTabSz="457200" rtl="0" eaLnBrk="1" fontAlgn="auto" latinLnBrk="0" hangingPunct="1">
              <a:lnSpc>
                <a:spcPct val="100000"/>
              </a:lnSpc>
              <a:spcBef>
                <a:spcPts val="1000"/>
              </a:spcBef>
              <a:spcAft>
                <a:spcPts val="0"/>
              </a:spcAft>
              <a:buClr>
                <a:srgbClr val="AD84C6"/>
              </a:buClr>
              <a:buSzPct val="80000"/>
              <a:buFont typeface="Wingdings 3" charset="2"/>
              <a:buChar char=""/>
              <a:tabLst/>
              <a:defRPr/>
            </a:pPr>
            <a:r>
              <a:rPr kumimoji="0" lang="en-GB" sz="2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QA will ask the Lead for all documentation and data sets provided the afternoon before the inspection including </a:t>
            </a:r>
            <a:r>
              <a:rPr kumimoji="0" lang="en-GB" sz="2400" b="0" i="0" u="none" strike="noStrike" kern="1200" cap="none" spc="0" normalizeH="0" baseline="0" noProof="0" dirty="0">
                <a:ln>
                  <a:noFill/>
                </a:ln>
                <a:solidFill>
                  <a:srgbClr val="C00000"/>
                </a:solidFill>
                <a:effectLst/>
                <a:uLnTx/>
                <a:uFillTx/>
                <a:latin typeface="Trebuchet MS" panose="020B0603020202020204"/>
                <a:ea typeface="+mn-ea"/>
                <a:cs typeface="+mn-cs"/>
              </a:rPr>
              <a:t>CSED </a:t>
            </a:r>
          </a:p>
          <a:p>
            <a:pPr marL="742950" marR="0" lvl="1" indent="-285750" algn="l" defTabSz="457200" rtl="0" eaLnBrk="1" fontAlgn="auto" latinLnBrk="0" hangingPunct="1">
              <a:lnSpc>
                <a:spcPct val="100000"/>
              </a:lnSpc>
              <a:spcBef>
                <a:spcPts val="1000"/>
              </a:spcBef>
              <a:spcAft>
                <a:spcPts val="0"/>
              </a:spcAft>
              <a:buClr>
                <a:srgbClr val="AD84C6"/>
              </a:buClr>
              <a:buSzPct val="80000"/>
              <a:buFont typeface="Wingdings 3" charset="2"/>
              <a:buChar char=""/>
              <a:tabLst/>
              <a:defRPr/>
            </a:pPr>
            <a:r>
              <a:rPr kumimoji="0" lang="en-GB" sz="2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QA will also look at school website for policy documents and published curriculum materials in relation to Catholic life and Mission, Religious Education and Collective Worship</a:t>
            </a:r>
          </a:p>
          <a:p>
            <a:pPr marL="742950" marR="0" lvl="1" indent="-285750" algn="l" defTabSz="457200" rtl="0" eaLnBrk="1" fontAlgn="auto" latinLnBrk="0" hangingPunct="1">
              <a:lnSpc>
                <a:spcPct val="100000"/>
              </a:lnSpc>
              <a:spcBef>
                <a:spcPts val="1000"/>
              </a:spcBef>
              <a:spcAft>
                <a:spcPts val="0"/>
              </a:spcAft>
              <a:buClr>
                <a:srgbClr val="AD84C6"/>
              </a:buClr>
              <a:buSzPct val="80000"/>
              <a:buFont typeface="Wingdings 3" charset="2"/>
              <a:buChar char=""/>
              <a:tabLst/>
              <a:defRPr/>
            </a:pPr>
            <a:r>
              <a:rPr kumimoji="0" lang="en-GB" sz="2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QA will check that Lead has followed all procedures and protocols and that the pre inspection analysis reflects all the information available</a:t>
            </a:r>
          </a:p>
          <a:p>
            <a:pPr marL="742950" marR="0" lvl="1" indent="-285750" algn="l" defTabSz="457200" rtl="0" eaLnBrk="1" fontAlgn="auto" latinLnBrk="0" hangingPunct="1">
              <a:lnSpc>
                <a:spcPct val="100000"/>
              </a:lnSpc>
              <a:spcBef>
                <a:spcPts val="1000"/>
              </a:spcBef>
              <a:spcAft>
                <a:spcPts val="0"/>
              </a:spcAft>
              <a:buClr>
                <a:srgbClr val="AD84C6"/>
              </a:buClr>
              <a:buSzPct val="80000"/>
              <a:buFont typeface="Wingdings 3" charset="2"/>
              <a:buChar char=""/>
              <a:tabLst/>
              <a:defRPr/>
            </a:pPr>
            <a:endParaRPr kumimoji="0" lang="en-GB" sz="2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marL="342900" marR="0" lvl="0" indent="-342900" algn="l" defTabSz="457200" rtl="0" eaLnBrk="1" fontAlgn="auto" latinLnBrk="0" hangingPunct="1">
              <a:lnSpc>
                <a:spcPct val="100000"/>
              </a:lnSpc>
              <a:spcBef>
                <a:spcPts val="1000"/>
              </a:spcBef>
              <a:spcAft>
                <a:spcPts val="0"/>
              </a:spcAft>
              <a:buClr>
                <a:srgbClr val="AD84C6"/>
              </a:buClr>
              <a:buSzPct val="80000"/>
              <a:buFont typeface="Wingdings 3" charset="2"/>
              <a:buChar char=""/>
              <a:tabLst/>
              <a:defRPr/>
            </a:pPr>
            <a:endParaRPr kumimoji="0" lang="en-GB" sz="20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109738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60A0D-0F78-1D5D-6518-07A754715254}"/>
              </a:ext>
            </a:extLst>
          </p:cNvPr>
          <p:cNvSpPr>
            <a:spLocks noGrp="1"/>
          </p:cNvSpPr>
          <p:nvPr>
            <p:ph type="title"/>
          </p:nvPr>
        </p:nvSpPr>
        <p:spPr>
          <a:xfrm>
            <a:off x="620472" y="785636"/>
            <a:ext cx="8625991" cy="811855"/>
          </a:xfrm>
        </p:spPr>
        <p:txBody>
          <a:bodyPr>
            <a:normAutofit/>
          </a:bodyPr>
          <a:lstStyle/>
          <a:p>
            <a:r>
              <a:rPr lang="en-GB" dirty="0"/>
              <a:t>Catholic Schools Inspectorate Website </a:t>
            </a:r>
          </a:p>
        </p:txBody>
      </p:sp>
      <p:pic>
        <p:nvPicPr>
          <p:cNvPr id="5" name="Content Placeholder 4" descr="Graphical user interface&#10;&#10;Description automatically generated">
            <a:extLst>
              <a:ext uri="{FF2B5EF4-FFF2-40B4-BE49-F238E27FC236}">
                <a16:creationId xmlns:a16="http://schemas.microsoft.com/office/drawing/2014/main" id="{EC780247-452E-F4A6-C75A-6F3F78F2592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316" y="1581116"/>
            <a:ext cx="9626305" cy="4725149"/>
          </a:xfrm>
        </p:spPr>
      </p:pic>
      <p:sp>
        <p:nvSpPr>
          <p:cNvPr id="6" name="TextBox 5">
            <a:extLst>
              <a:ext uri="{FF2B5EF4-FFF2-40B4-BE49-F238E27FC236}">
                <a16:creationId xmlns:a16="http://schemas.microsoft.com/office/drawing/2014/main" id="{48B4E849-53C4-CE89-4656-3F004533A9B3}"/>
              </a:ext>
            </a:extLst>
          </p:cNvPr>
          <p:cNvSpPr txBox="1"/>
          <p:nvPr/>
        </p:nvSpPr>
        <p:spPr>
          <a:xfrm>
            <a:off x="824547" y="2982381"/>
            <a:ext cx="9503705" cy="646331"/>
          </a:xfrm>
          <a:prstGeom prst="rect">
            <a:avLst/>
          </a:prstGeom>
          <a:noFill/>
        </p:spPr>
        <p:txBody>
          <a:bodyPr wrap="square" rtlCol="0">
            <a:spAutoFit/>
          </a:bodyPr>
          <a:lstStyle/>
          <a:p>
            <a:r>
              <a:rPr lang="en-GB" sz="3600" dirty="0">
                <a:solidFill>
                  <a:schemeClr val="accent1">
                    <a:lumMod val="75000"/>
                  </a:schemeClr>
                </a:solidFill>
              </a:rPr>
              <a:t>https://catholicschoolsinspectorate.org.uk</a:t>
            </a:r>
          </a:p>
        </p:txBody>
      </p:sp>
    </p:spTree>
    <p:extLst>
      <p:ext uri="{BB962C8B-B14F-4D97-AF65-F5344CB8AC3E}">
        <p14:creationId xmlns:p14="http://schemas.microsoft.com/office/powerpoint/2010/main" val="2803316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CFAFB-F81B-49E5-AACF-D88B3B2CEAA8}"/>
              </a:ext>
            </a:extLst>
          </p:cNvPr>
          <p:cNvSpPr>
            <a:spLocks noGrp="1"/>
          </p:cNvSpPr>
          <p:nvPr>
            <p:ph type="title"/>
          </p:nvPr>
        </p:nvSpPr>
        <p:spPr>
          <a:xfrm>
            <a:off x="490722" y="301690"/>
            <a:ext cx="8596668" cy="659363"/>
          </a:xfrm>
        </p:spPr>
        <p:txBody>
          <a:bodyPr>
            <a:normAutofit/>
          </a:bodyPr>
          <a:lstStyle/>
          <a:p>
            <a:r>
              <a:rPr lang="en-GB" dirty="0"/>
              <a:t>Quality Assurance 2</a:t>
            </a:r>
          </a:p>
        </p:txBody>
      </p:sp>
      <p:sp>
        <p:nvSpPr>
          <p:cNvPr id="3" name="Content Placeholder 2">
            <a:extLst>
              <a:ext uri="{FF2B5EF4-FFF2-40B4-BE49-F238E27FC236}">
                <a16:creationId xmlns:a16="http://schemas.microsoft.com/office/drawing/2014/main" id="{86C71471-D04F-4B21-94A0-CF95CEAD02CF}"/>
              </a:ext>
            </a:extLst>
          </p:cNvPr>
          <p:cNvSpPr>
            <a:spLocks noGrp="1"/>
          </p:cNvSpPr>
          <p:nvPr>
            <p:ph idx="1"/>
          </p:nvPr>
        </p:nvSpPr>
        <p:spPr>
          <a:xfrm>
            <a:off x="173482" y="1062653"/>
            <a:ext cx="9688976" cy="5655387"/>
          </a:xfrm>
        </p:spPr>
        <p:txBody>
          <a:bodyPr>
            <a:normAutofit lnSpcReduction="10000"/>
          </a:bodyPr>
          <a:lstStyle/>
          <a:p>
            <a:r>
              <a:rPr lang="en-GB" sz="3200" dirty="0">
                <a:solidFill>
                  <a:schemeClr val="accent1"/>
                </a:solidFill>
              </a:rPr>
              <a:t>QA Activities: Observing Inspectors carry out:</a:t>
            </a:r>
            <a:endParaRPr lang="en-GB" sz="2400" dirty="0"/>
          </a:p>
          <a:p>
            <a:pPr lvl="1"/>
            <a:r>
              <a:rPr lang="en-GB" sz="2400" dirty="0"/>
              <a:t>Observations of learning, assemblies, prayer and liturgy, meetings and interviews</a:t>
            </a:r>
          </a:p>
          <a:p>
            <a:pPr lvl="1"/>
            <a:r>
              <a:rPr lang="en-GB" sz="2400" dirty="0"/>
              <a:t>Review evidence collected during the inspection</a:t>
            </a:r>
          </a:p>
          <a:p>
            <a:pPr lvl="1"/>
            <a:r>
              <a:rPr lang="en-GB" sz="2400" dirty="0"/>
              <a:t>Check judgements match the evidence and criteria</a:t>
            </a:r>
          </a:p>
          <a:p>
            <a:pPr lvl="1"/>
            <a:r>
              <a:rPr lang="en-GB" sz="2400" dirty="0"/>
              <a:t>Meeting with school senior leaders</a:t>
            </a:r>
          </a:p>
          <a:p>
            <a:pPr lvl="1"/>
            <a:r>
              <a:rPr lang="en-GB" sz="2400" dirty="0"/>
              <a:t>QA will write a short report which will be shared with LI at a feedback meeting </a:t>
            </a:r>
          </a:p>
          <a:p>
            <a:pPr lvl="1"/>
            <a:r>
              <a:rPr lang="en-GB" sz="2400" dirty="0"/>
              <a:t>A copy of the report will be sent to the Diocesan CSI Coordinator and inspection team     </a:t>
            </a:r>
          </a:p>
          <a:p>
            <a:pPr marL="457200" lvl="1" indent="0">
              <a:buNone/>
            </a:pPr>
            <a:r>
              <a:rPr lang="en-GB" sz="2400" dirty="0">
                <a:solidFill>
                  <a:srgbClr val="7030A0"/>
                </a:solidFill>
              </a:rPr>
              <a:t>QA of Reports</a:t>
            </a:r>
          </a:p>
          <a:p>
            <a:pPr lvl="1"/>
            <a:r>
              <a:rPr lang="en-GB" sz="2400" dirty="0"/>
              <a:t> QA reader’s role is to check the quality of reports against the quality assurance checklist.</a:t>
            </a:r>
          </a:p>
          <a:p>
            <a:endParaRPr lang="en-GB" sz="2000" dirty="0"/>
          </a:p>
          <a:p>
            <a:endParaRPr lang="en-GB" sz="2000" dirty="0"/>
          </a:p>
        </p:txBody>
      </p:sp>
    </p:spTree>
    <p:extLst>
      <p:ext uri="{BB962C8B-B14F-4D97-AF65-F5344CB8AC3E}">
        <p14:creationId xmlns:p14="http://schemas.microsoft.com/office/powerpoint/2010/main" val="2920918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86EB1-8D1A-AE0E-51AE-94D86DA2DB7D}"/>
              </a:ext>
            </a:extLst>
          </p:cNvPr>
          <p:cNvSpPr>
            <a:spLocks noGrp="1"/>
          </p:cNvSpPr>
          <p:nvPr>
            <p:ph type="title"/>
          </p:nvPr>
        </p:nvSpPr>
        <p:spPr>
          <a:xfrm>
            <a:off x="677335" y="609600"/>
            <a:ext cx="8596668" cy="4210878"/>
          </a:xfrm>
        </p:spPr>
        <p:txBody>
          <a:bodyPr>
            <a:normAutofit/>
          </a:bodyPr>
          <a:lstStyle/>
          <a:p>
            <a:r>
              <a:rPr lang="en-US" sz="4000" dirty="0"/>
              <a:t>Catholic Schools Inspectorate </a:t>
            </a:r>
            <a:br>
              <a:rPr lang="en-US" sz="4000" dirty="0"/>
            </a:br>
            <a:br>
              <a:rPr lang="en-US" sz="4000" dirty="0"/>
            </a:br>
            <a:r>
              <a:rPr lang="en-US" sz="4000" dirty="0"/>
              <a:t>Part 3</a:t>
            </a:r>
            <a:br>
              <a:rPr lang="en-US" dirty="0"/>
            </a:br>
            <a:br>
              <a:rPr lang="en-US" dirty="0"/>
            </a:br>
            <a:endParaRPr lang="en-GB" dirty="0"/>
          </a:p>
        </p:txBody>
      </p:sp>
      <p:sp>
        <p:nvSpPr>
          <p:cNvPr id="3" name="Text Placeholder 2">
            <a:extLst>
              <a:ext uri="{FF2B5EF4-FFF2-40B4-BE49-F238E27FC236}">
                <a16:creationId xmlns:a16="http://schemas.microsoft.com/office/drawing/2014/main" id="{7CA88952-57F8-A069-D88A-628845FDA430}"/>
              </a:ext>
            </a:extLst>
          </p:cNvPr>
          <p:cNvSpPr>
            <a:spLocks noGrp="1"/>
          </p:cNvSpPr>
          <p:nvPr>
            <p:ph type="body" idx="1"/>
          </p:nvPr>
        </p:nvSpPr>
        <p:spPr/>
        <p:txBody>
          <a:bodyPr>
            <a:normAutofit/>
          </a:bodyPr>
          <a:lstStyle/>
          <a:p>
            <a:r>
              <a:rPr lang="en-US" sz="4000" dirty="0"/>
              <a:t>Catholic Self Evaluation Document</a:t>
            </a:r>
            <a:endParaRPr lang="en-GB" sz="4000" dirty="0">
              <a:solidFill>
                <a:srgbClr val="FF0000"/>
              </a:solidFill>
            </a:endParaRPr>
          </a:p>
        </p:txBody>
      </p:sp>
    </p:spTree>
    <p:extLst>
      <p:ext uri="{BB962C8B-B14F-4D97-AF65-F5344CB8AC3E}">
        <p14:creationId xmlns:p14="http://schemas.microsoft.com/office/powerpoint/2010/main" val="7038930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34FB6853-2C76-2881-EDD6-A075E4B02C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760" y="103723"/>
            <a:ext cx="10215272" cy="6754277"/>
          </a:xfrm>
          <a:prstGeom prst="rect">
            <a:avLst/>
          </a:prstGeom>
        </p:spPr>
      </p:pic>
    </p:spTree>
    <p:extLst>
      <p:ext uri="{BB962C8B-B14F-4D97-AF65-F5344CB8AC3E}">
        <p14:creationId xmlns:p14="http://schemas.microsoft.com/office/powerpoint/2010/main" val="25655182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text&#10;&#10;Description automatically generated">
            <a:extLst>
              <a:ext uri="{FF2B5EF4-FFF2-40B4-BE49-F238E27FC236}">
                <a16:creationId xmlns:a16="http://schemas.microsoft.com/office/drawing/2014/main" id="{D03EF186-9A11-C708-1DDC-4EBE0BA5B8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 y="241078"/>
            <a:ext cx="10353692" cy="6375843"/>
          </a:xfrm>
          <a:prstGeom prst="rect">
            <a:avLst/>
          </a:prstGeom>
        </p:spPr>
      </p:pic>
    </p:spTree>
    <p:extLst>
      <p:ext uri="{BB962C8B-B14F-4D97-AF65-F5344CB8AC3E}">
        <p14:creationId xmlns:p14="http://schemas.microsoft.com/office/powerpoint/2010/main" val="11752977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extLst>
              <a:ext uri="{FF2B5EF4-FFF2-40B4-BE49-F238E27FC236}">
                <a16:creationId xmlns:a16="http://schemas.microsoft.com/office/drawing/2014/main" id="{73029BD4-2AE1-CDA7-1CDF-4804082DB3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 y="278991"/>
            <a:ext cx="10314668" cy="6300017"/>
          </a:xfrm>
          <a:prstGeom prst="rect">
            <a:avLst/>
          </a:prstGeom>
        </p:spPr>
      </p:pic>
    </p:spTree>
    <p:extLst>
      <p:ext uri="{BB962C8B-B14F-4D97-AF65-F5344CB8AC3E}">
        <p14:creationId xmlns:p14="http://schemas.microsoft.com/office/powerpoint/2010/main" val="20589850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 table&#10;&#10;Description automatically generated with medium confidence">
            <a:extLst>
              <a:ext uri="{FF2B5EF4-FFF2-40B4-BE49-F238E27FC236}">
                <a16:creationId xmlns:a16="http://schemas.microsoft.com/office/drawing/2014/main" id="{0AE7EF19-59EE-DC10-F4AD-D5C1F6152C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12" y="395748"/>
            <a:ext cx="9507440" cy="6441432"/>
          </a:xfrm>
          <a:prstGeom prst="rect">
            <a:avLst/>
          </a:prstGeom>
        </p:spPr>
      </p:pic>
    </p:spTree>
    <p:extLst>
      <p:ext uri="{BB962C8B-B14F-4D97-AF65-F5344CB8AC3E}">
        <p14:creationId xmlns:p14="http://schemas.microsoft.com/office/powerpoint/2010/main" val="544510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 email&#10;&#10;Description automatically generated">
            <a:extLst>
              <a:ext uri="{FF2B5EF4-FFF2-40B4-BE49-F238E27FC236}">
                <a16:creationId xmlns:a16="http://schemas.microsoft.com/office/drawing/2014/main" id="{4B908EF1-C059-80A8-1DE2-F1BD5F6E7F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764" y="213360"/>
            <a:ext cx="10251302" cy="6644640"/>
          </a:xfrm>
          <a:prstGeom prst="rect">
            <a:avLst/>
          </a:prstGeom>
        </p:spPr>
      </p:pic>
    </p:spTree>
    <p:extLst>
      <p:ext uri="{BB962C8B-B14F-4D97-AF65-F5344CB8AC3E}">
        <p14:creationId xmlns:p14="http://schemas.microsoft.com/office/powerpoint/2010/main" val="25210292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email&#10;&#10;Description automatically generated">
            <a:extLst>
              <a:ext uri="{FF2B5EF4-FFF2-40B4-BE49-F238E27FC236}">
                <a16:creationId xmlns:a16="http://schemas.microsoft.com/office/drawing/2014/main" id="{7B5EB601-3061-5463-3E17-8E67A8008D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792" y="67400"/>
            <a:ext cx="9914570" cy="6790600"/>
          </a:xfrm>
          <a:prstGeom prst="rect">
            <a:avLst/>
          </a:prstGeom>
        </p:spPr>
      </p:pic>
    </p:spTree>
    <p:extLst>
      <p:ext uri="{BB962C8B-B14F-4D97-AF65-F5344CB8AC3E}">
        <p14:creationId xmlns:p14="http://schemas.microsoft.com/office/powerpoint/2010/main" val="3271169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E2D26-BA6A-CE69-7DE2-CC874FA5E099}"/>
              </a:ext>
            </a:extLst>
          </p:cNvPr>
          <p:cNvSpPr>
            <a:spLocks noGrp="1"/>
          </p:cNvSpPr>
          <p:nvPr>
            <p:ph type="title"/>
          </p:nvPr>
        </p:nvSpPr>
        <p:spPr/>
        <p:txBody>
          <a:bodyPr/>
          <a:lstStyle/>
          <a:p>
            <a:r>
              <a:rPr lang="en-US" dirty="0"/>
              <a:t>Sections 2 and 3 follow the same process</a:t>
            </a:r>
            <a:endParaRPr lang="en-GB" dirty="0"/>
          </a:p>
        </p:txBody>
      </p:sp>
      <p:sp>
        <p:nvSpPr>
          <p:cNvPr id="3" name="Content Placeholder 2">
            <a:extLst>
              <a:ext uri="{FF2B5EF4-FFF2-40B4-BE49-F238E27FC236}">
                <a16:creationId xmlns:a16="http://schemas.microsoft.com/office/drawing/2014/main" id="{CC20F4A9-82CA-F613-3B49-A3AF02317ED0}"/>
              </a:ext>
            </a:extLst>
          </p:cNvPr>
          <p:cNvSpPr>
            <a:spLocks noGrp="1"/>
          </p:cNvSpPr>
          <p:nvPr>
            <p:ph sz="half" idx="1"/>
          </p:nvPr>
        </p:nvSpPr>
        <p:spPr/>
        <p:txBody>
          <a:bodyPr>
            <a:normAutofit/>
          </a:bodyPr>
          <a:lstStyle/>
          <a:p>
            <a:r>
              <a:rPr lang="en-US" sz="3600" dirty="0"/>
              <a:t>RE 1</a:t>
            </a:r>
          </a:p>
          <a:p>
            <a:r>
              <a:rPr lang="en-US" sz="3600" dirty="0"/>
              <a:t>RE 2</a:t>
            </a:r>
          </a:p>
          <a:p>
            <a:r>
              <a:rPr lang="en-US" sz="3600" dirty="0"/>
              <a:t>RE 3</a:t>
            </a:r>
            <a:endParaRPr lang="en-GB" sz="3600" dirty="0"/>
          </a:p>
        </p:txBody>
      </p:sp>
      <p:sp>
        <p:nvSpPr>
          <p:cNvPr id="4" name="Content Placeholder 3">
            <a:extLst>
              <a:ext uri="{FF2B5EF4-FFF2-40B4-BE49-F238E27FC236}">
                <a16:creationId xmlns:a16="http://schemas.microsoft.com/office/drawing/2014/main" id="{8D38F559-4577-F170-8D5D-FDA7BAAF1D48}"/>
              </a:ext>
            </a:extLst>
          </p:cNvPr>
          <p:cNvSpPr>
            <a:spLocks noGrp="1"/>
          </p:cNvSpPr>
          <p:nvPr>
            <p:ph sz="half" idx="2"/>
          </p:nvPr>
        </p:nvSpPr>
        <p:spPr/>
        <p:txBody>
          <a:bodyPr/>
          <a:lstStyle/>
          <a:p>
            <a:r>
              <a:rPr lang="en-US" sz="3200" dirty="0"/>
              <a:t>Collective Worship 1</a:t>
            </a:r>
          </a:p>
          <a:p>
            <a:r>
              <a:rPr lang="en-US" sz="3200" dirty="0"/>
              <a:t>Collective Worship 2</a:t>
            </a:r>
          </a:p>
          <a:p>
            <a:r>
              <a:rPr lang="en-US" sz="3200" dirty="0"/>
              <a:t>Collective Worship 3</a:t>
            </a:r>
          </a:p>
          <a:p>
            <a:endParaRPr lang="en-US" dirty="0"/>
          </a:p>
          <a:p>
            <a:endParaRPr lang="en-GB" dirty="0"/>
          </a:p>
        </p:txBody>
      </p:sp>
    </p:spTree>
    <p:extLst>
      <p:ext uri="{BB962C8B-B14F-4D97-AF65-F5344CB8AC3E}">
        <p14:creationId xmlns:p14="http://schemas.microsoft.com/office/powerpoint/2010/main" val="3704800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C14DC-347A-2FA7-EAD9-1D41B1F48AEB}"/>
              </a:ext>
            </a:extLst>
          </p:cNvPr>
          <p:cNvSpPr>
            <a:spLocks noGrp="1"/>
          </p:cNvSpPr>
          <p:nvPr>
            <p:ph type="title"/>
          </p:nvPr>
        </p:nvSpPr>
        <p:spPr/>
        <p:txBody>
          <a:bodyPr/>
          <a:lstStyle/>
          <a:p>
            <a:r>
              <a:rPr lang="en-US" dirty="0"/>
              <a:t>Information Sections</a:t>
            </a:r>
            <a:endParaRPr lang="en-GB" dirty="0"/>
          </a:p>
        </p:txBody>
      </p:sp>
      <p:sp>
        <p:nvSpPr>
          <p:cNvPr id="3" name="TextBox 2">
            <a:extLst>
              <a:ext uri="{FF2B5EF4-FFF2-40B4-BE49-F238E27FC236}">
                <a16:creationId xmlns:a16="http://schemas.microsoft.com/office/drawing/2014/main" id="{3AD238D7-AFC3-2335-9E6E-80B70D451C0A}"/>
              </a:ext>
            </a:extLst>
          </p:cNvPr>
          <p:cNvSpPr txBox="1"/>
          <p:nvPr/>
        </p:nvSpPr>
        <p:spPr>
          <a:xfrm>
            <a:off x="824948" y="1639957"/>
            <a:ext cx="8150087" cy="3477875"/>
          </a:xfrm>
          <a:prstGeom prst="rect">
            <a:avLst/>
          </a:prstGeom>
          <a:noFill/>
        </p:spPr>
        <p:txBody>
          <a:bodyPr wrap="square" rtlCol="0">
            <a:spAutoFit/>
          </a:bodyPr>
          <a:lstStyle/>
          <a:p>
            <a:pPr marL="571500" indent="-571500">
              <a:buFont typeface="Wingdings" panose="05000000000000000000" pitchFamily="2" charset="2"/>
              <a:buChar char="Ø"/>
            </a:pPr>
            <a:r>
              <a:rPr lang="en-US" sz="4400" dirty="0"/>
              <a:t>Pupil and Staff information</a:t>
            </a:r>
          </a:p>
          <a:p>
            <a:pPr marL="571500" indent="-571500">
              <a:buFont typeface="Wingdings" panose="05000000000000000000" pitchFamily="2" charset="2"/>
              <a:buChar char="Ø"/>
            </a:pPr>
            <a:r>
              <a:rPr lang="en-US" sz="4400" dirty="0"/>
              <a:t>Religion Data</a:t>
            </a:r>
          </a:p>
          <a:p>
            <a:pPr marL="571500" indent="-571500">
              <a:buFont typeface="Wingdings" panose="05000000000000000000" pitchFamily="2" charset="2"/>
              <a:buChar char="Ø"/>
            </a:pPr>
            <a:r>
              <a:rPr lang="en-US" sz="4400" dirty="0"/>
              <a:t>Senior Leader Data</a:t>
            </a:r>
          </a:p>
          <a:p>
            <a:pPr marL="571500" indent="-571500">
              <a:buFont typeface="Wingdings" panose="05000000000000000000" pitchFamily="2" charset="2"/>
              <a:buChar char="Ø"/>
            </a:pPr>
            <a:r>
              <a:rPr lang="en-US" sz="4400" dirty="0"/>
              <a:t>Curriculum Information</a:t>
            </a:r>
          </a:p>
          <a:p>
            <a:pPr marL="571500" indent="-571500">
              <a:buFont typeface="Wingdings" panose="05000000000000000000" pitchFamily="2" charset="2"/>
              <a:buChar char="Ø"/>
            </a:pPr>
            <a:r>
              <a:rPr lang="en-US" sz="4400" dirty="0"/>
              <a:t>Capitation information</a:t>
            </a:r>
            <a:endParaRPr lang="en-GB" sz="4400" dirty="0"/>
          </a:p>
        </p:txBody>
      </p:sp>
    </p:spTree>
    <p:extLst>
      <p:ext uri="{BB962C8B-B14F-4D97-AF65-F5344CB8AC3E}">
        <p14:creationId xmlns:p14="http://schemas.microsoft.com/office/powerpoint/2010/main" val="1713550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CFAFB-F81B-49E5-AACF-D88B3B2CEAA8}"/>
              </a:ext>
            </a:extLst>
          </p:cNvPr>
          <p:cNvSpPr>
            <a:spLocks noGrp="1"/>
          </p:cNvSpPr>
          <p:nvPr>
            <p:ph type="title"/>
          </p:nvPr>
        </p:nvSpPr>
        <p:spPr>
          <a:xfrm>
            <a:off x="262359" y="-120571"/>
            <a:ext cx="11667281" cy="1182548"/>
          </a:xfrm>
        </p:spPr>
        <p:txBody>
          <a:bodyPr>
            <a:normAutofit fontScale="90000"/>
          </a:bodyPr>
          <a:lstStyle/>
          <a:p>
            <a:br>
              <a:rPr lang="en-GB" dirty="0"/>
            </a:br>
            <a:r>
              <a:rPr lang="en-GB" dirty="0"/>
              <a:t>Preparing for the new CSI Framework</a:t>
            </a:r>
          </a:p>
        </p:txBody>
      </p:sp>
      <p:sp>
        <p:nvSpPr>
          <p:cNvPr id="3" name="Content Placeholder 2">
            <a:extLst>
              <a:ext uri="{FF2B5EF4-FFF2-40B4-BE49-F238E27FC236}">
                <a16:creationId xmlns:a16="http://schemas.microsoft.com/office/drawing/2014/main" id="{86C71471-D04F-4B21-94A0-CF95CEAD02CF}"/>
              </a:ext>
            </a:extLst>
          </p:cNvPr>
          <p:cNvSpPr>
            <a:spLocks noGrp="1"/>
          </p:cNvSpPr>
          <p:nvPr>
            <p:ph idx="1"/>
          </p:nvPr>
        </p:nvSpPr>
        <p:spPr>
          <a:xfrm>
            <a:off x="492137" y="1537505"/>
            <a:ext cx="9184297" cy="4849792"/>
          </a:xfrm>
        </p:spPr>
        <p:txBody>
          <a:bodyPr>
            <a:normAutofit fontScale="92500" lnSpcReduction="10000"/>
          </a:bodyPr>
          <a:lstStyle/>
          <a:p>
            <a:r>
              <a:rPr lang="en-GB" sz="3200" b="1" dirty="0"/>
              <a:t>Working Parties</a:t>
            </a:r>
          </a:p>
          <a:p>
            <a:pPr lvl="1"/>
            <a:r>
              <a:rPr lang="en-GB" sz="2400" dirty="0"/>
              <a:t>Framework Inspection Criteria &amp; Judgements  (</a:t>
            </a:r>
            <a:r>
              <a:rPr lang="en-GB" sz="2000" dirty="0"/>
              <a:t>Fr Bernard Sixtus)</a:t>
            </a:r>
          </a:p>
          <a:p>
            <a:pPr lvl="1"/>
            <a:r>
              <a:rPr lang="en-GB" sz="2400" dirty="0"/>
              <a:t>The Inspection Process                                    (</a:t>
            </a:r>
            <a:r>
              <a:rPr lang="en-GB" sz="2000" dirty="0"/>
              <a:t>Paul White)</a:t>
            </a:r>
          </a:p>
          <a:p>
            <a:pPr lvl="1"/>
            <a:r>
              <a:rPr lang="en-GB" sz="2400" dirty="0"/>
              <a:t>Training for Schools</a:t>
            </a:r>
          </a:p>
          <a:p>
            <a:r>
              <a:rPr lang="en-GB" sz="3000" b="1" dirty="0"/>
              <a:t>Recruitment and Accreditation of Inspectors</a:t>
            </a:r>
          </a:p>
          <a:p>
            <a:pPr lvl="1"/>
            <a:r>
              <a:rPr lang="en-GB" sz="2400" dirty="0"/>
              <a:t>Working towards an All Wales Team of Inspectors</a:t>
            </a:r>
          </a:p>
          <a:p>
            <a:pPr lvl="1"/>
            <a:r>
              <a:rPr lang="en-GB" sz="2400" dirty="0"/>
              <a:t>Interview by Sponsoring Diocese </a:t>
            </a:r>
          </a:p>
          <a:p>
            <a:pPr lvl="1"/>
            <a:r>
              <a:rPr lang="en-GB" sz="2400" dirty="0"/>
              <a:t>National Training and Assessment (2 days) </a:t>
            </a:r>
          </a:p>
          <a:p>
            <a:pPr lvl="1"/>
            <a:r>
              <a:rPr lang="en-GB" sz="2400" dirty="0"/>
              <a:t>Enhanced DBS Disclosure DBS and registration with online Update Service</a:t>
            </a:r>
          </a:p>
          <a:p>
            <a:pPr lvl="1"/>
            <a:r>
              <a:rPr lang="en-GB" sz="2400" dirty="0"/>
              <a:t>Accreditation by the CSI</a:t>
            </a:r>
          </a:p>
          <a:p>
            <a:pPr lvl="1"/>
            <a:endParaRPr lang="en-GB" sz="2400" dirty="0"/>
          </a:p>
          <a:p>
            <a:pPr lvl="1"/>
            <a:endParaRPr lang="en-GB" sz="2400" dirty="0"/>
          </a:p>
          <a:p>
            <a:endParaRPr lang="en-GB" sz="2000" dirty="0"/>
          </a:p>
          <a:p>
            <a:endParaRPr lang="en-GB" sz="2000" dirty="0"/>
          </a:p>
        </p:txBody>
      </p:sp>
      <p:pic>
        <p:nvPicPr>
          <p:cNvPr id="4" name="Picture 3">
            <a:extLst>
              <a:ext uri="{FF2B5EF4-FFF2-40B4-BE49-F238E27FC236}">
                <a16:creationId xmlns:a16="http://schemas.microsoft.com/office/drawing/2014/main" id="{FF6AD373-1706-9559-6615-3273AC605D1B}"/>
              </a:ext>
            </a:extLst>
          </p:cNvPr>
          <p:cNvPicPr>
            <a:picLocks noChangeAspect="1"/>
          </p:cNvPicPr>
          <p:nvPr/>
        </p:nvPicPr>
        <p:blipFill>
          <a:blip r:embed="rId2"/>
          <a:stretch>
            <a:fillRect/>
          </a:stretch>
        </p:blipFill>
        <p:spPr>
          <a:xfrm>
            <a:off x="9208168" y="0"/>
            <a:ext cx="2983831" cy="745958"/>
          </a:xfrm>
          <a:prstGeom prst="rect">
            <a:avLst/>
          </a:prstGeom>
        </p:spPr>
      </p:pic>
    </p:spTree>
    <p:extLst>
      <p:ext uri="{BB962C8B-B14F-4D97-AF65-F5344CB8AC3E}">
        <p14:creationId xmlns:p14="http://schemas.microsoft.com/office/powerpoint/2010/main" val="1711658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arn(inVertic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arn(inVertic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arn(inVertic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arn(inVertical)">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A2AFC-036C-5640-CC94-DA60E29CC375}"/>
              </a:ext>
            </a:extLst>
          </p:cNvPr>
          <p:cNvSpPr>
            <a:spLocks noGrp="1"/>
          </p:cNvSpPr>
          <p:nvPr>
            <p:ph type="title"/>
          </p:nvPr>
        </p:nvSpPr>
        <p:spPr/>
        <p:txBody>
          <a:bodyPr/>
          <a:lstStyle/>
          <a:p>
            <a:r>
              <a:rPr lang="en-US" dirty="0"/>
              <a:t>All Wales Inspectorate Team</a:t>
            </a:r>
            <a:endParaRPr lang="en-GB" dirty="0"/>
          </a:p>
        </p:txBody>
      </p:sp>
      <p:sp>
        <p:nvSpPr>
          <p:cNvPr id="3" name="Content Placeholder 2">
            <a:extLst>
              <a:ext uri="{FF2B5EF4-FFF2-40B4-BE49-F238E27FC236}">
                <a16:creationId xmlns:a16="http://schemas.microsoft.com/office/drawing/2014/main" id="{6C71E1D2-66AF-EC0D-A782-2FA858365C8C}"/>
              </a:ext>
            </a:extLst>
          </p:cNvPr>
          <p:cNvSpPr>
            <a:spLocks noGrp="1"/>
          </p:cNvSpPr>
          <p:nvPr>
            <p:ph idx="1"/>
          </p:nvPr>
        </p:nvSpPr>
        <p:spPr>
          <a:xfrm>
            <a:off x="677334" y="1791855"/>
            <a:ext cx="8596668" cy="4249507"/>
          </a:xfrm>
        </p:spPr>
        <p:txBody>
          <a:bodyPr>
            <a:noAutofit/>
          </a:bodyPr>
          <a:lstStyle/>
          <a:p>
            <a:r>
              <a:rPr lang="en-US" sz="2000" dirty="0"/>
              <a:t>Original plan was for schools to work within their UK hubs – Wrexham Diocese are in the North-West Hub with Lancaster, Liverpool, Salford and Shrewsbury</a:t>
            </a:r>
          </a:p>
          <a:p>
            <a:r>
              <a:rPr lang="en-US" sz="2000" dirty="0"/>
              <a:t>The ideal was that each Diocese was inspected by a different Diocese to ensure separation and parity</a:t>
            </a:r>
          </a:p>
          <a:p>
            <a:r>
              <a:rPr lang="en-US" sz="2000" dirty="0"/>
              <a:t>There is a cost implication for travel and sustenance with this model and some very large dioceses have decided that they can inspect within their own area and still ensure separation and parity</a:t>
            </a:r>
          </a:p>
          <a:p>
            <a:r>
              <a:rPr lang="en-US" sz="2000" dirty="0"/>
              <a:t>After discussion with Headteachers, Governors and Diocesan Officers, Cardiff, Menevia and Wrexham Diocese believe that the best context for Welsh Catholic schools is to inspect schools in each others’ diocese ensuring an understanding of the Welsh context and curriculum but still demonstrating independence of inspection.</a:t>
            </a:r>
            <a:endParaRPr lang="en-GB" sz="2000" dirty="0"/>
          </a:p>
        </p:txBody>
      </p:sp>
    </p:spTree>
    <p:extLst>
      <p:ext uri="{BB962C8B-B14F-4D97-AF65-F5344CB8AC3E}">
        <p14:creationId xmlns:p14="http://schemas.microsoft.com/office/powerpoint/2010/main" val="718662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7CD20-69AD-75FD-B5D2-05B956A45C56}"/>
              </a:ext>
            </a:extLst>
          </p:cNvPr>
          <p:cNvSpPr>
            <a:spLocks noGrp="1"/>
          </p:cNvSpPr>
          <p:nvPr>
            <p:ph type="title"/>
          </p:nvPr>
        </p:nvSpPr>
        <p:spPr/>
        <p:txBody>
          <a:bodyPr/>
          <a:lstStyle/>
          <a:p>
            <a:r>
              <a:rPr lang="en-US" dirty="0"/>
              <a:t>Inspection in Wales</a:t>
            </a:r>
            <a:endParaRPr lang="en-GB" dirty="0"/>
          </a:p>
        </p:txBody>
      </p:sp>
      <p:sp>
        <p:nvSpPr>
          <p:cNvPr id="3" name="Content Placeholder 2">
            <a:extLst>
              <a:ext uri="{FF2B5EF4-FFF2-40B4-BE49-F238E27FC236}">
                <a16:creationId xmlns:a16="http://schemas.microsoft.com/office/drawing/2014/main" id="{1DC2EE5B-F401-6580-F9DA-10DEFB21CBC2}"/>
              </a:ext>
            </a:extLst>
          </p:cNvPr>
          <p:cNvSpPr>
            <a:spLocks noGrp="1"/>
          </p:cNvSpPr>
          <p:nvPr>
            <p:ph idx="1"/>
          </p:nvPr>
        </p:nvSpPr>
        <p:spPr>
          <a:xfrm>
            <a:off x="677334" y="1530627"/>
            <a:ext cx="8596668" cy="4510736"/>
          </a:xfrm>
        </p:spPr>
        <p:txBody>
          <a:bodyPr>
            <a:normAutofit/>
          </a:bodyPr>
          <a:lstStyle/>
          <a:p>
            <a:r>
              <a:rPr lang="en-US" sz="2000" dirty="0"/>
              <a:t>Menevia has led on the pilot inspections for Wales</a:t>
            </a:r>
          </a:p>
          <a:p>
            <a:r>
              <a:rPr lang="en-US" sz="2000" dirty="0"/>
              <a:t>Cardiff and Menevia have kindly agreed to lead on the development of the Inspectorate process</a:t>
            </a:r>
          </a:p>
          <a:p>
            <a:r>
              <a:rPr lang="en-US" sz="2000" dirty="0"/>
              <a:t>Wrexham are full partners and have a number of potential inspectors awaiting training</a:t>
            </a:r>
          </a:p>
          <a:p>
            <a:r>
              <a:rPr lang="en-US" sz="2000" dirty="0"/>
              <a:t>All inspections across Wales will be launched at the same time and in the same way</a:t>
            </a:r>
          </a:p>
          <a:p>
            <a:r>
              <a:rPr lang="en-US" sz="2000" dirty="0"/>
              <a:t>Wrexham schools will be inspected by Cardiff and or Menevia; Cardiff will be inspected by Menevia and/or Wrexham; Menevia will be inspected by Wrexham and /or Cardiff</a:t>
            </a:r>
          </a:p>
          <a:p>
            <a:r>
              <a:rPr lang="en-US" sz="2000" dirty="0">
                <a:highlight>
                  <a:srgbClr val="FFFF00"/>
                </a:highlight>
              </a:rPr>
              <a:t>NB The framework remains identical for England and Wales</a:t>
            </a:r>
            <a:endParaRPr lang="en-GB" sz="2000" dirty="0">
              <a:highlight>
                <a:srgbClr val="FFFF00"/>
              </a:highlight>
            </a:endParaRPr>
          </a:p>
        </p:txBody>
      </p:sp>
    </p:spTree>
    <p:extLst>
      <p:ext uri="{BB962C8B-B14F-4D97-AF65-F5344CB8AC3E}">
        <p14:creationId xmlns:p14="http://schemas.microsoft.com/office/powerpoint/2010/main" val="418899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CFAFB-F81B-49E5-AACF-D88B3B2CEAA8}"/>
              </a:ext>
            </a:extLst>
          </p:cNvPr>
          <p:cNvSpPr>
            <a:spLocks noGrp="1"/>
          </p:cNvSpPr>
          <p:nvPr>
            <p:ph type="title"/>
          </p:nvPr>
        </p:nvSpPr>
        <p:spPr>
          <a:xfrm>
            <a:off x="384514" y="344905"/>
            <a:ext cx="8596668" cy="871959"/>
          </a:xfrm>
        </p:spPr>
        <p:txBody>
          <a:bodyPr>
            <a:normAutofit/>
          </a:bodyPr>
          <a:lstStyle/>
          <a:p>
            <a:r>
              <a:rPr lang="en-GB" sz="3200" dirty="0"/>
              <a:t>Eligibility Criteria for Inspectors 1</a:t>
            </a:r>
          </a:p>
        </p:txBody>
      </p:sp>
      <p:sp>
        <p:nvSpPr>
          <p:cNvPr id="3" name="Content Placeholder 2">
            <a:extLst>
              <a:ext uri="{FF2B5EF4-FFF2-40B4-BE49-F238E27FC236}">
                <a16:creationId xmlns:a16="http://schemas.microsoft.com/office/drawing/2014/main" id="{86C71471-D04F-4B21-94A0-CF95CEAD02CF}"/>
              </a:ext>
            </a:extLst>
          </p:cNvPr>
          <p:cNvSpPr>
            <a:spLocks noGrp="1"/>
          </p:cNvSpPr>
          <p:nvPr>
            <p:ph idx="1"/>
          </p:nvPr>
        </p:nvSpPr>
        <p:spPr>
          <a:xfrm>
            <a:off x="384514" y="1115550"/>
            <a:ext cx="9713991" cy="5331904"/>
          </a:xfrm>
          <a:ln>
            <a:solidFill>
              <a:schemeClr val="accent1">
                <a:lumMod val="40000"/>
                <a:lumOff val="60000"/>
              </a:schemeClr>
            </a:solidFill>
          </a:ln>
        </p:spPr>
        <p:txBody>
          <a:bodyPr>
            <a:normAutofit/>
          </a:bodyPr>
          <a:lstStyle/>
          <a:p>
            <a:r>
              <a:rPr lang="en-GB" sz="2800" dirty="0">
                <a:solidFill>
                  <a:schemeClr val="accent1">
                    <a:lumMod val="50000"/>
                  </a:schemeClr>
                </a:solidFill>
                <a:latin typeface="+mj-lt"/>
                <a:ea typeface="Open Sans" panose="020B0606030504020204" pitchFamily="34" charset="0"/>
                <a:cs typeface="Open Sans" panose="020B0606030504020204" pitchFamily="34" charset="0"/>
              </a:rPr>
              <a:t>In order to be recommended for training by their diocese, all applicants mus</a:t>
            </a:r>
            <a:r>
              <a:rPr lang="en-GB" sz="2800"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t</a:t>
            </a:r>
            <a:r>
              <a:rPr lang="en-GB" sz="2800" dirty="0">
                <a:solidFill>
                  <a:schemeClr val="accent1">
                    <a:lumMod val="50000"/>
                  </a:schemeClr>
                </a:solidFill>
                <a:latin typeface="Open Sans" panose="020B0606030504020204" pitchFamily="34" charset="0"/>
                <a:ea typeface="Times New Roman" panose="02020603050405020304" pitchFamily="18" charset="0"/>
                <a:cs typeface="Open Sans" panose="020B0606030504020204" pitchFamily="34" charset="0"/>
              </a:rPr>
              <a:t>:​ </a:t>
            </a:r>
          </a:p>
          <a:p>
            <a:endParaRPr lang="en-GB" sz="2800" b="1" u="sng" dirty="0">
              <a:solidFill>
                <a:schemeClr val="accent1">
                  <a:lumMod val="50000"/>
                </a:schemeClr>
              </a:solidFill>
            </a:endParaRPr>
          </a:p>
          <a:p>
            <a:pPr lvl="1"/>
            <a:r>
              <a:rPr lang="en-GB" sz="2800" dirty="0">
                <a:ea typeface="Times New Roman" panose="02020603050405020304" pitchFamily="18" charset="0"/>
                <a:cs typeface="Open Sans" panose="020B0606030504020204" pitchFamily="34" charset="0"/>
              </a:rPr>
              <a:t>be a practising Catholic</a:t>
            </a:r>
          </a:p>
          <a:p>
            <a:pPr lvl="1"/>
            <a:r>
              <a:rPr lang="en-GB" sz="2800" dirty="0">
                <a:ea typeface="Times New Roman" panose="02020603050405020304" pitchFamily="18" charset="0"/>
                <a:cs typeface="Open Sans" panose="020B0606030504020204" pitchFamily="34" charset="0"/>
              </a:rPr>
              <a:t>be a qualified teacher</a:t>
            </a:r>
          </a:p>
          <a:p>
            <a:pPr lvl="1"/>
            <a:r>
              <a:rPr lang="en-GB" sz="2800" dirty="0"/>
              <a:t>be committed to and have an understanding of the ethos and educational mission of the Catholic Church </a:t>
            </a:r>
          </a:p>
          <a:p>
            <a:pPr lvl="1"/>
            <a:endParaRPr lang="en-GB" sz="8600" dirty="0">
              <a:solidFill>
                <a:schemeClr val="accent1">
                  <a:lumMod val="75000"/>
                </a:schemeClr>
              </a:solidFill>
            </a:endParaRPr>
          </a:p>
          <a:p>
            <a:endParaRPr lang="en-GB" sz="2000" dirty="0"/>
          </a:p>
        </p:txBody>
      </p:sp>
      <p:pic>
        <p:nvPicPr>
          <p:cNvPr id="4" name="Picture 3">
            <a:extLst>
              <a:ext uri="{FF2B5EF4-FFF2-40B4-BE49-F238E27FC236}">
                <a16:creationId xmlns:a16="http://schemas.microsoft.com/office/drawing/2014/main" id="{15042F0D-9516-565F-7120-46B1B5EB61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6861" y="0"/>
            <a:ext cx="3475139" cy="871959"/>
          </a:xfrm>
          <a:prstGeom prst="rect">
            <a:avLst/>
          </a:prstGeom>
        </p:spPr>
      </p:pic>
    </p:spTree>
    <p:extLst>
      <p:ext uri="{BB962C8B-B14F-4D97-AF65-F5344CB8AC3E}">
        <p14:creationId xmlns:p14="http://schemas.microsoft.com/office/powerpoint/2010/main" val="2233102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6C0C3-63C4-57B3-5BCB-D43D73428940}"/>
              </a:ext>
            </a:extLst>
          </p:cNvPr>
          <p:cNvSpPr>
            <a:spLocks noGrp="1"/>
          </p:cNvSpPr>
          <p:nvPr>
            <p:ph type="title"/>
          </p:nvPr>
        </p:nvSpPr>
        <p:spPr>
          <a:xfrm>
            <a:off x="677334" y="609600"/>
            <a:ext cx="8596668" cy="762000"/>
          </a:xfrm>
        </p:spPr>
        <p:txBody>
          <a:bodyPr/>
          <a:lstStyle/>
          <a:p>
            <a:r>
              <a:rPr lang="en-GB" dirty="0"/>
              <a:t>Eligibility criteria for Inspectors 2</a:t>
            </a:r>
          </a:p>
        </p:txBody>
      </p:sp>
      <p:sp>
        <p:nvSpPr>
          <p:cNvPr id="3" name="Content Placeholder 2">
            <a:extLst>
              <a:ext uri="{FF2B5EF4-FFF2-40B4-BE49-F238E27FC236}">
                <a16:creationId xmlns:a16="http://schemas.microsoft.com/office/drawing/2014/main" id="{6E05D4C6-51D3-6C8B-E302-325729A32B50}"/>
              </a:ext>
            </a:extLst>
          </p:cNvPr>
          <p:cNvSpPr>
            <a:spLocks noGrp="1"/>
          </p:cNvSpPr>
          <p:nvPr>
            <p:ph idx="1"/>
          </p:nvPr>
        </p:nvSpPr>
        <p:spPr>
          <a:xfrm>
            <a:off x="509383" y="1488613"/>
            <a:ext cx="8596668" cy="5042816"/>
          </a:xfrm>
        </p:spPr>
        <p:txBody>
          <a:bodyPr>
            <a:normAutofit fontScale="25000" lnSpcReduction="20000"/>
          </a:bodyPr>
          <a:lstStyle/>
          <a:p>
            <a:r>
              <a:rPr lang="en-GB" sz="8600" b="1" dirty="0">
                <a:solidFill>
                  <a:schemeClr val="accent1">
                    <a:lumMod val="50000"/>
                  </a:schemeClr>
                </a:solidFill>
                <a:ea typeface="Times New Roman" panose="02020603050405020304" pitchFamily="18" charset="0"/>
                <a:cs typeface="Open Sans" panose="020B0606030504020204" pitchFamily="34" charset="0"/>
              </a:rPr>
              <a:t>Be one of the following in a Catholic school judged to be good or better under both Estyn/Ofsted or Denominational Inspections.</a:t>
            </a:r>
            <a:endParaRPr lang="en-GB" sz="8600" b="1" u="sng" dirty="0">
              <a:solidFill>
                <a:schemeClr val="accent1">
                  <a:lumMod val="50000"/>
                </a:schemeClr>
              </a:solidFill>
            </a:endParaRPr>
          </a:p>
          <a:p>
            <a:pPr lvl="1"/>
            <a:r>
              <a:rPr lang="en-GB" sz="9600" dirty="0">
                <a:latin typeface="Trebuchet MS" panose="020B0603020202020204" pitchFamily="34" charset="0"/>
                <a:ea typeface="Times New Roman" panose="02020603050405020304" pitchFamily="18" charset="0"/>
                <a:cs typeface="Open Sans" panose="020B0606030504020204" pitchFamily="34" charset="0"/>
              </a:rPr>
              <a:t>a current or recent holder of one of the three posts defined as a reserved post in the Bishops’ memorandum </a:t>
            </a:r>
          </a:p>
          <a:p>
            <a:pPr lvl="1"/>
            <a:r>
              <a:rPr lang="en-GB" sz="9600" dirty="0">
                <a:latin typeface="+mj-lt"/>
                <a:ea typeface="Times New Roman" panose="02020603050405020304" pitchFamily="18" charset="0"/>
                <a:cs typeface="Open Sans" panose="020B0606030504020204" pitchFamily="34" charset="0"/>
              </a:rPr>
              <a:t>a current assistant headteacher</a:t>
            </a:r>
          </a:p>
          <a:p>
            <a:pPr lvl="1"/>
            <a:r>
              <a:rPr lang="en-GB" sz="9600" dirty="0">
                <a:latin typeface="+mj-lt"/>
              </a:rPr>
              <a:t>have recent and relevant experience and up to date knowledge of leading the Catholic life and mission, religious education and collective worship in a Catholic School </a:t>
            </a:r>
          </a:p>
          <a:p>
            <a:pPr lvl="1"/>
            <a:r>
              <a:rPr lang="en-GB" sz="9600" dirty="0">
                <a:latin typeface="+mj-lt"/>
              </a:rPr>
              <a:t>or be a current or recent holder of an equivalent high-level leadership or advisory position within a relevant education setting </a:t>
            </a:r>
          </a:p>
          <a:p>
            <a:pPr lvl="1"/>
            <a:endParaRPr lang="en-GB" sz="8800" dirty="0"/>
          </a:p>
          <a:p>
            <a:endParaRPr lang="en-GB" sz="8600" dirty="0"/>
          </a:p>
          <a:p>
            <a:endParaRPr lang="en-GB" dirty="0"/>
          </a:p>
        </p:txBody>
      </p:sp>
    </p:spTree>
    <p:extLst>
      <p:ext uri="{BB962C8B-B14F-4D97-AF65-F5344CB8AC3E}">
        <p14:creationId xmlns:p14="http://schemas.microsoft.com/office/powerpoint/2010/main" val="3938933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CFAFB-F81B-49E5-AACF-D88B3B2CEAA8}"/>
              </a:ext>
            </a:extLst>
          </p:cNvPr>
          <p:cNvSpPr>
            <a:spLocks noGrp="1"/>
          </p:cNvSpPr>
          <p:nvPr>
            <p:ph type="title"/>
          </p:nvPr>
        </p:nvSpPr>
        <p:spPr>
          <a:xfrm>
            <a:off x="686665" y="357673"/>
            <a:ext cx="8596668" cy="1320800"/>
          </a:xfrm>
        </p:spPr>
        <p:txBody>
          <a:bodyPr>
            <a:normAutofit/>
          </a:bodyPr>
          <a:lstStyle/>
          <a:p>
            <a:r>
              <a:rPr lang="en-GB" dirty="0"/>
              <a:t>Before the Inspection </a:t>
            </a:r>
            <a:br>
              <a:rPr lang="en-GB" dirty="0"/>
            </a:br>
            <a:endParaRPr lang="en-GB" dirty="0"/>
          </a:p>
        </p:txBody>
      </p:sp>
      <p:sp>
        <p:nvSpPr>
          <p:cNvPr id="3" name="Content Placeholder 2">
            <a:extLst>
              <a:ext uri="{FF2B5EF4-FFF2-40B4-BE49-F238E27FC236}">
                <a16:creationId xmlns:a16="http://schemas.microsoft.com/office/drawing/2014/main" id="{86C71471-D04F-4B21-94A0-CF95CEAD02CF}"/>
              </a:ext>
            </a:extLst>
          </p:cNvPr>
          <p:cNvSpPr>
            <a:spLocks noGrp="1"/>
          </p:cNvSpPr>
          <p:nvPr>
            <p:ph idx="1"/>
          </p:nvPr>
        </p:nvSpPr>
        <p:spPr>
          <a:xfrm>
            <a:off x="490723" y="1092718"/>
            <a:ext cx="8596668" cy="5532017"/>
          </a:xfrm>
        </p:spPr>
        <p:txBody>
          <a:bodyPr>
            <a:normAutofit/>
          </a:bodyPr>
          <a:lstStyle/>
          <a:p>
            <a:r>
              <a:rPr lang="en-GB" sz="3200" b="1" dirty="0"/>
              <a:t> Diocesan preparation</a:t>
            </a:r>
            <a:endParaRPr lang="en-GB" sz="2400" dirty="0">
              <a:solidFill>
                <a:schemeClr val="accent1"/>
              </a:solidFill>
            </a:endParaRPr>
          </a:p>
          <a:p>
            <a:pPr lvl="1"/>
            <a:r>
              <a:rPr lang="en-GB" sz="2400" b="1" dirty="0">
                <a:solidFill>
                  <a:schemeClr val="accent1">
                    <a:lumMod val="50000"/>
                  </a:schemeClr>
                </a:solidFill>
              </a:rPr>
              <a:t>Summer term</a:t>
            </a:r>
            <a:r>
              <a:rPr lang="en-GB" sz="2400" dirty="0"/>
              <a:t> – identify schools due for inspection in next academic year</a:t>
            </a:r>
          </a:p>
          <a:p>
            <a:pPr lvl="1"/>
            <a:r>
              <a:rPr lang="en-GB" sz="2400" b="1" dirty="0">
                <a:solidFill>
                  <a:schemeClr val="accent1">
                    <a:lumMod val="50000"/>
                  </a:schemeClr>
                </a:solidFill>
              </a:rPr>
              <a:t>One term in advance </a:t>
            </a:r>
            <a:r>
              <a:rPr lang="en-GB" sz="2400" dirty="0">
                <a:solidFill>
                  <a:schemeClr val="accent1">
                    <a:lumMod val="50000"/>
                  </a:schemeClr>
                </a:solidFill>
              </a:rPr>
              <a:t>–</a:t>
            </a:r>
            <a:r>
              <a:rPr lang="en-GB" sz="2400" dirty="0"/>
              <a:t> Prepare the Inspection and determine the team constitution</a:t>
            </a:r>
            <a:endParaRPr lang="en-GB" sz="3000" b="1" u="sng" dirty="0"/>
          </a:p>
          <a:p>
            <a:pPr marL="457200" lvl="1" indent="0">
              <a:buNone/>
            </a:pPr>
            <a:r>
              <a:rPr lang="en-GB" sz="2400" b="1" dirty="0">
                <a:solidFill>
                  <a:schemeClr val="accent1">
                    <a:lumMod val="50000"/>
                  </a:schemeClr>
                </a:solidFill>
              </a:rPr>
              <a:t>One half term in advance </a:t>
            </a:r>
          </a:p>
          <a:p>
            <a:pPr lvl="1"/>
            <a:r>
              <a:rPr lang="en-GB" sz="2400" dirty="0">
                <a:solidFill>
                  <a:schemeClr val="tx1"/>
                </a:solidFill>
              </a:rPr>
              <a:t>Allocate Lead Inspectors</a:t>
            </a:r>
          </a:p>
          <a:p>
            <a:pPr lvl="1"/>
            <a:r>
              <a:rPr lang="en-GB" sz="2400" dirty="0">
                <a:solidFill>
                  <a:schemeClr val="tx1"/>
                </a:solidFill>
              </a:rPr>
              <a:t>Size Inspection teams</a:t>
            </a:r>
          </a:p>
          <a:p>
            <a:pPr lvl="1"/>
            <a:r>
              <a:rPr lang="en-GB" sz="2400" dirty="0">
                <a:solidFill>
                  <a:schemeClr val="tx1"/>
                </a:solidFill>
              </a:rPr>
              <a:t>Allocate team Inspectors</a:t>
            </a:r>
          </a:p>
          <a:p>
            <a:pPr lvl="1"/>
            <a:r>
              <a:rPr lang="en-GB" sz="2400" dirty="0">
                <a:solidFill>
                  <a:schemeClr val="tx1"/>
                </a:solidFill>
              </a:rPr>
              <a:t>Allocate QA reader</a:t>
            </a:r>
          </a:p>
          <a:p>
            <a:pPr lvl="1"/>
            <a:r>
              <a:rPr lang="en-GB" sz="2400" dirty="0">
                <a:solidFill>
                  <a:schemeClr val="tx1"/>
                </a:solidFill>
              </a:rPr>
              <a:t>Update diocesan inspection plan and inform CSI</a:t>
            </a:r>
          </a:p>
          <a:p>
            <a:pPr marL="0" indent="0">
              <a:buNone/>
            </a:pPr>
            <a:endParaRPr lang="en-GB" sz="2000" dirty="0"/>
          </a:p>
          <a:p>
            <a:endParaRPr lang="en-GB" sz="2000" dirty="0"/>
          </a:p>
        </p:txBody>
      </p:sp>
    </p:spTree>
    <p:extLst>
      <p:ext uri="{BB962C8B-B14F-4D97-AF65-F5344CB8AC3E}">
        <p14:creationId xmlns:p14="http://schemas.microsoft.com/office/powerpoint/2010/main" val="3606492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arn(inVertical)">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3993</TotalTime>
  <Words>1925</Words>
  <Application>Microsoft Office PowerPoint</Application>
  <PresentationFormat>Widescreen</PresentationFormat>
  <Paragraphs>245</Paragraphs>
  <Slides>39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Open Sans</vt:lpstr>
      <vt:lpstr>Trebuchet MS</vt:lpstr>
      <vt:lpstr>Wingdings</vt:lpstr>
      <vt:lpstr>Wingdings 3</vt:lpstr>
      <vt:lpstr>Facet</vt:lpstr>
      <vt:lpstr> Catholic Schools Inspectorate </vt:lpstr>
      <vt:lpstr>Catholic Schools Inspectorate Website</vt:lpstr>
      <vt:lpstr>Catholic Schools Inspectorate Website </vt:lpstr>
      <vt:lpstr> Preparing for the new CSI Framework</vt:lpstr>
      <vt:lpstr>All Wales Inspectorate Team</vt:lpstr>
      <vt:lpstr>Inspection in Wales</vt:lpstr>
      <vt:lpstr>Eligibility Criteria for Inspectors 1</vt:lpstr>
      <vt:lpstr>Eligibility criteria for Inspectors 2</vt:lpstr>
      <vt:lpstr>Before the Inspection  </vt:lpstr>
      <vt:lpstr>Organisation of Inspections</vt:lpstr>
      <vt:lpstr> Inspection Team Composition</vt:lpstr>
      <vt:lpstr>Conflicts of Interest</vt:lpstr>
      <vt:lpstr> </vt:lpstr>
      <vt:lpstr>Notice periods</vt:lpstr>
      <vt:lpstr>Before the Inspection</vt:lpstr>
      <vt:lpstr>Initial Phone Call</vt:lpstr>
      <vt:lpstr>Initial Phone Call  2</vt:lpstr>
      <vt:lpstr>Inspection Rescheduling</vt:lpstr>
      <vt:lpstr>Analysis &amp; Evaluation of CSED</vt:lpstr>
      <vt:lpstr>Communication during Inspection</vt:lpstr>
      <vt:lpstr>During the Inspection</vt:lpstr>
      <vt:lpstr>Teaching &amp; Learning</vt:lpstr>
      <vt:lpstr>Formal Feedback</vt:lpstr>
      <vt:lpstr>After the Inspection</vt:lpstr>
      <vt:lpstr>PowerPoint Presentation</vt:lpstr>
      <vt:lpstr>PowerPoint Presentation</vt:lpstr>
      <vt:lpstr>After the Inspection</vt:lpstr>
      <vt:lpstr>Quality Assurance</vt:lpstr>
      <vt:lpstr>Quality Assurance</vt:lpstr>
      <vt:lpstr>Quality Assurance 2</vt:lpstr>
      <vt:lpstr>Catholic Schools Inspectorate   Part 3  </vt:lpstr>
      <vt:lpstr>PowerPoint Presentation</vt:lpstr>
      <vt:lpstr>PowerPoint Presentation</vt:lpstr>
      <vt:lpstr>PowerPoint Presentation</vt:lpstr>
      <vt:lpstr>PowerPoint Presentation</vt:lpstr>
      <vt:lpstr>PowerPoint Presentation</vt:lpstr>
      <vt:lpstr>PowerPoint Presentation</vt:lpstr>
      <vt:lpstr>Sections 2 and 3 follow the same process</vt:lpstr>
      <vt:lpstr>Information Sections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Catholic Schools Inspectorate</dc:title>
  <dc:creator>Paul White</dc:creator>
  <cp:lastModifiedBy>education</cp:lastModifiedBy>
  <cp:revision>8</cp:revision>
  <dcterms:created xsi:type="dcterms:W3CDTF">2022-10-06T14:15:13Z</dcterms:created>
  <dcterms:modified xsi:type="dcterms:W3CDTF">2022-12-01T16:39:35Z</dcterms:modified>
</cp:coreProperties>
</file>