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86" r:id="rId4"/>
  </p:sldMasterIdLst>
  <p:notesMasterIdLst>
    <p:notesMasterId r:id="rId17"/>
  </p:notesMasterIdLst>
  <p:handoutMasterIdLst>
    <p:handoutMasterId r:id="rId18"/>
  </p:handoutMasterIdLst>
  <p:sldIdLst>
    <p:sldId id="426" r:id="rId5"/>
    <p:sldId id="636" r:id="rId6"/>
    <p:sldId id="637" r:id="rId7"/>
    <p:sldId id="638" r:id="rId8"/>
    <p:sldId id="639" r:id="rId9"/>
    <p:sldId id="640" r:id="rId10"/>
    <p:sldId id="641" r:id="rId11"/>
    <p:sldId id="643" r:id="rId12"/>
    <p:sldId id="644" r:id="rId13"/>
    <p:sldId id="646" r:id="rId14"/>
    <p:sldId id="647" r:id="rId15"/>
    <p:sldId id="645" r:id="rId16"/>
  </p:sldIdLst>
  <p:sldSz cx="12192000" cy="6858000"/>
  <p:notesSz cx="6797675" cy="9926638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ims" id="{6601A30B-C7B5-4386-B5C9-BAFF0E4B9EC0}">
          <p14:sldIdLst>
            <p14:sldId id="426"/>
            <p14:sldId id="636"/>
            <p14:sldId id="637"/>
            <p14:sldId id="638"/>
            <p14:sldId id="639"/>
            <p14:sldId id="640"/>
            <p14:sldId id="641"/>
            <p14:sldId id="643"/>
            <p14:sldId id="644"/>
            <p14:sldId id="646"/>
            <p14:sldId id="647"/>
            <p14:sldId id="6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78" userDrawn="1">
          <p15:clr>
            <a:srgbClr val="A4A3A4"/>
          </p15:clr>
        </p15:guide>
        <p15:guide id="2" pos="6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660066"/>
    <a:srgbClr val="990033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92" autoAdjust="0"/>
    <p:restoredTop sz="89703" autoAdjust="0"/>
  </p:normalViewPr>
  <p:slideViewPr>
    <p:cSldViewPr snapToGrid="0">
      <p:cViewPr varScale="1">
        <p:scale>
          <a:sx n="75" d="100"/>
          <a:sy n="75" d="100"/>
        </p:scale>
        <p:origin x="336" y="48"/>
      </p:cViewPr>
      <p:guideLst>
        <p:guide orient="horz" pos="278"/>
        <p:guide pos="6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401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404EDA3A-114E-4B01-A669-46F4E1EAD2AE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4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4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24097861-B861-4BF2-9016-57E9AA6A99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524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E5A5E88-5DF9-4244-8E72-68E69CCE11FE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229512B-0F06-4A8E-92F5-C7EA7657A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108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9512B-0F06-4A8E-92F5-C7EA7657AC3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167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tif"/><Relationship Id="rId4" Type="http://schemas.openxmlformats.org/officeDocument/2006/relationships/image" Target="../media/image5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51777" y="2419025"/>
            <a:ext cx="4846320" cy="23876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 dirty="0"/>
              <a:t>Diocesan Induction for Headteachers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51777" y="5381894"/>
            <a:ext cx="4846320" cy="448056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 dirty="0"/>
              <a:t>23 September 2022</a:t>
            </a:r>
            <a:endParaRPr lang="en-GB" noProof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1366"/>
            <a:ext cx="1490472" cy="38782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023" y="2057400"/>
            <a:ext cx="2046976" cy="3886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623" y="2060725"/>
            <a:ext cx="3282696" cy="387954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E6CEAE7-D6FF-4A0A-9EDE-69656099BBCE}"/>
              </a:ext>
            </a:extLst>
          </p:cNvPr>
          <p:cNvSpPr/>
          <p:nvPr/>
        </p:nvSpPr>
        <p:spPr>
          <a:xfrm>
            <a:off x="7769511" y="637201"/>
            <a:ext cx="3199507" cy="619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1400" dirty="0">
                <a:solidFill>
                  <a:srgbClr val="008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Nottingham Roman Catholic</a:t>
            </a:r>
            <a:endParaRPr lang="en-GB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1800" b="1" dirty="0">
                <a:solidFill>
                  <a:srgbClr val="008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Diocesan Education Service</a:t>
            </a:r>
            <a:endParaRPr lang="en-GB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85D484-F4D4-477B-B530-050527A8B3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14" y="427234"/>
            <a:ext cx="1201844" cy="112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10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 noProof="0"/>
              <a:t>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28261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 rtlCol="0"/>
          <a:lstStyle/>
          <a:p>
            <a:pPr lvl="0" rtl="0"/>
            <a:r>
              <a:rPr lang="en-US" noProof="0"/>
              <a:t>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62479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27" y="276087"/>
            <a:ext cx="11500021" cy="1183566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227" y="1566001"/>
            <a:ext cx="11500020" cy="4620682"/>
          </a:xfrm>
        </p:spPr>
        <p:txBody>
          <a:bodyPr rtlCol="0"/>
          <a:lstStyle/>
          <a:p>
            <a:pPr lvl="0" rtl="0"/>
            <a:r>
              <a:rPr lang="en-US" noProof="0"/>
              <a:t>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15270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rtlCol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en-US" noProof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623" y="2061174"/>
            <a:ext cx="3282696" cy="388214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988AC1-24E7-4E93-99E3-68AF89460409}"/>
              </a:ext>
            </a:extLst>
          </p:cNvPr>
          <p:cNvSpPr/>
          <p:nvPr/>
        </p:nvSpPr>
        <p:spPr>
          <a:xfrm>
            <a:off x="0" y="2059146"/>
            <a:ext cx="1501521" cy="38841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137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US" noProof="0"/>
              <a:t>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US" noProof="0"/>
              <a:t>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649171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US" noProof="0"/>
              <a:t>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US" noProof="0"/>
              <a:t>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195183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97580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1238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US" noProof="0"/>
              <a:t>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26031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23960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DED900-C2EA-4650-BAC9-2B2B32369E97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5" b="6725"/>
          <a:stretch/>
        </p:blipFill>
        <p:spPr>
          <a:xfrm>
            <a:off x="7801233" y="2395654"/>
            <a:ext cx="4390767" cy="423374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4227" y="276087"/>
            <a:ext cx="1146706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227" y="1566001"/>
            <a:ext cx="1146706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 dirty="0"/>
              <a:t>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D310E9-29CF-46AA-8E0E-5CC17E5452AB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624" y="6162644"/>
            <a:ext cx="741713" cy="69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5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rgbClr val="008000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A8A4D0-AB39-4E4E-A553-77956988E330}"/>
              </a:ext>
            </a:extLst>
          </p:cNvPr>
          <p:cNvSpPr txBox="1"/>
          <p:nvPr/>
        </p:nvSpPr>
        <p:spPr>
          <a:xfrm>
            <a:off x="1606857" y="2088859"/>
            <a:ext cx="500700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Chaplaincy in a MAT Setting </a:t>
            </a:r>
            <a:endParaRPr lang="en-GB" sz="3600" b="1" dirty="0">
              <a:solidFill>
                <a:schemeClr val="bg1"/>
              </a:solidFill>
            </a:endParaRPr>
          </a:p>
          <a:p>
            <a:pPr algn="ctr"/>
            <a:endParaRPr lang="en-US" sz="4000" b="1" dirty="0"/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Diocese of Nottingham</a:t>
            </a:r>
            <a:endParaRPr lang="en-GB" sz="3200" dirty="0">
              <a:solidFill>
                <a:schemeClr val="bg1"/>
              </a:solidFill>
            </a:endParaRPr>
          </a:p>
          <a:p>
            <a:pPr algn="ctr"/>
            <a:endParaRPr lang="en-GB" sz="3200" b="1" dirty="0"/>
          </a:p>
          <a:p>
            <a:pPr algn="ctr"/>
            <a:r>
              <a:rPr lang="en-GB" dirty="0">
                <a:solidFill>
                  <a:schemeClr val="bg1"/>
                </a:solidFill>
              </a:rPr>
              <a:t>Wednesday 14 June 2023</a:t>
            </a:r>
          </a:p>
          <a:p>
            <a:pPr algn="ctr"/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819740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4FBDDA-C4FE-4A96-8A84-C5BA235049EA}"/>
              </a:ext>
            </a:extLst>
          </p:cNvPr>
          <p:cNvSpPr txBox="1"/>
          <p:nvPr/>
        </p:nvSpPr>
        <p:spPr>
          <a:xfrm>
            <a:off x="1064155" y="447918"/>
            <a:ext cx="9322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9900"/>
                </a:solidFill>
              </a:rPr>
              <a:t>Career Progression</a:t>
            </a:r>
            <a:endParaRPr lang="en-GB" sz="2400" b="1" dirty="0">
              <a:solidFill>
                <a:srgbClr val="0099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19300D-48F1-41F9-BBDE-9D3FBB158635}"/>
              </a:ext>
            </a:extLst>
          </p:cNvPr>
          <p:cNvSpPr txBox="1"/>
          <p:nvPr/>
        </p:nvSpPr>
        <p:spPr>
          <a:xfrm>
            <a:off x="1055688" y="1352268"/>
            <a:ext cx="96210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Apprentice Lay Chaplain</a:t>
            </a:r>
            <a:r>
              <a:rPr lang="en-US" sz="2400" dirty="0"/>
              <a:t>				(Band 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Lay Chaplain (Support Staff)</a:t>
            </a:r>
            <a:r>
              <a:rPr lang="en-US" sz="2400" dirty="0"/>
              <a:t>				(Band 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Lay Chaplain / Hub Lay Chaplain</a:t>
            </a:r>
            <a:r>
              <a:rPr lang="en-US" sz="2400" dirty="0"/>
              <a:t>			(Band 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Lay Chaplain / Hub Chaplain (UPS)			(Band 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Lead Lay Chaplain</a:t>
            </a:r>
            <a:r>
              <a:rPr lang="en-US" sz="2400" dirty="0"/>
              <a:t>					(S1)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Lead Lay Chaplain (UPS)				(S2)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0315D8-E470-45D8-A99B-57DF3ECD7703}"/>
              </a:ext>
            </a:extLst>
          </p:cNvPr>
          <p:cNvSpPr txBox="1"/>
          <p:nvPr/>
        </p:nvSpPr>
        <p:spPr>
          <a:xfrm>
            <a:off x="1064155" y="4371009"/>
            <a:ext cx="10376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are now working on establishing an ‘assessment’ process which could be used to gain ‘UPS’ status.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94700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4FBDDA-C4FE-4A96-8A84-C5BA235049EA}"/>
              </a:ext>
            </a:extLst>
          </p:cNvPr>
          <p:cNvSpPr txBox="1"/>
          <p:nvPr/>
        </p:nvSpPr>
        <p:spPr>
          <a:xfrm>
            <a:off x="1064155" y="449792"/>
            <a:ext cx="9322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9900"/>
                </a:solidFill>
              </a:rPr>
              <a:t>Career Progression</a:t>
            </a:r>
            <a:endParaRPr lang="en-GB" sz="2400" b="1" dirty="0">
              <a:solidFill>
                <a:srgbClr val="0099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19300D-48F1-41F9-BBDE-9D3FBB158635}"/>
              </a:ext>
            </a:extLst>
          </p:cNvPr>
          <p:cNvSpPr txBox="1"/>
          <p:nvPr/>
        </p:nvSpPr>
        <p:spPr>
          <a:xfrm>
            <a:off x="1064155" y="1301290"/>
            <a:ext cx="109231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Apprentice Lay Chaplain</a:t>
            </a:r>
            <a:r>
              <a:rPr lang="en-US" sz="2000" dirty="0"/>
              <a:t>				(Band 1)	£20,258 - £20,812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Lay Chaplain (Support Staff)</a:t>
            </a:r>
            <a:r>
              <a:rPr lang="en-US" sz="2000" dirty="0"/>
              <a:t>			(Band 3)	£21,968 - £23,194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Lay Chaplain / Hub Lay Chaplain</a:t>
            </a:r>
            <a:r>
              <a:rPr lang="en-US" sz="2000" dirty="0"/>
              <a:t>			(Band 5)	£27,852 - £31,099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FF0000"/>
                </a:solidFill>
              </a:rPr>
              <a:t>Lay Chaplain / Hub Chaplain (UPS)			(Band 6)</a:t>
            </a:r>
            <a:r>
              <a:rPr lang="en-US" sz="2000" b="1" dirty="0">
                <a:solidFill>
                  <a:srgbClr val="FF0000"/>
                </a:solidFill>
              </a:rPr>
              <a:t>	</a:t>
            </a:r>
            <a:r>
              <a:rPr lang="en-US" sz="2000" dirty="0"/>
              <a:t>£32,020 - £35,411</a:t>
            </a:r>
            <a:endParaRPr lang="en-US" sz="20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Lead Lay Chaplain</a:t>
            </a:r>
            <a:r>
              <a:rPr lang="en-US" sz="2000" dirty="0"/>
              <a:t>					(S1)		£36,298 - £40,478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FF0000"/>
                </a:solidFill>
              </a:rPr>
              <a:t>Lead Lay Chaplain (UPS)				(S2)</a:t>
            </a:r>
            <a:r>
              <a:rPr lang="en-US" sz="2000" b="1" dirty="0">
                <a:solidFill>
                  <a:srgbClr val="FF0000"/>
                </a:solidFill>
              </a:rPr>
              <a:t>		</a:t>
            </a:r>
            <a:r>
              <a:rPr lang="en-US" sz="2000" dirty="0"/>
              <a:t>£41,496 - £45,495</a:t>
            </a:r>
            <a:endParaRPr lang="en-GB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0315D8-E470-45D8-A99B-57DF3ECD7703}"/>
              </a:ext>
            </a:extLst>
          </p:cNvPr>
          <p:cNvSpPr txBox="1"/>
          <p:nvPr/>
        </p:nvSpPr>
        <p:spPr>
          <a:xfrm>
            <a:off x="1064155" y="4413342"/>
            <a:ext cx="10376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are now working on establishing an ‘assessment’ process which could be used to gain ‘UPS’ status.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82284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4FBDDA-C4FE-4A96-8A84-C5BA235049EA}"/>
              </a:ext>
            </a:extLst>
          </p:cNvPr>
          <p:cNvSpPr txBox="1"/>
          <p:nvPr/>
        </p:nvSpPr>
        <p:spPr>
          <a:xfrm>
            <a:off x="1064155" y="449792"/>
            <a:ext cx="9322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9900"/>
                </a:solidFill>
              </a:rPr>
              <a:t>Career Pathway for Chaplaincy</a:t>
            </a:r>
            <a:endParaRPr lang="en-GB" sz="2400" b="1" dirty="0">
              <a:solidFill>
                <a:srgbClr val="0099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4DE2AB-AD28-4CF8-A8C8-183A98D0E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73228"/>
            <a:ext cx="3959995" cy="5626330"/>
          </a:xfrm>
          <a:prstGeom prst="rect">
            <a:avLst/>
          </a:prstGeom>
          <a:ln w="28575">
            <a:solidFill>
              <a:srgbClr val="009900"/>
            </a:solidFill>
          </a:ln>
        </p:spPr>
      </p:pic>
    </p:spTree>
    <p:extLst>
      <p:ext uri="{BB962C8B-B14F-4D97-AF65-F5344CB8AC3E}">
        <p14:creationId xmlns:p14="http://schemas.microsoft.com/office/powerpoint/2010/main" val="590049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354401-CF7B-487A-AD24-1266CD0778F8}"/>
              </a:ext>
            </a:extLst>
          </p:cNvPr>
          <p:cNvSpPr txBox="1"/>
          <p:nvPr/>
        </p:nvSpPr>
        <p:spPr>
          <a:xfrm>
            <a:off x="1065416" y="451053"/>
            <a:ext cx="5893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9900"/>
                </a:solidFill>
              </a:rPr>
              <a:t>Context</a:t>
            </a:r>
            <a:endParaRPr lang="en-GB" sz="2400" b="1" dirty="0">
              <a:solidFill>
                <a:srgbClr val="0099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53F51E-833D-4461-8A55-1F2BCBE79044}"/>
              </a:ext>
            </a:extLst>
          </p:cNvPr>
          <p:cNvSpPr txBox="1"/>
          <p:nvPr/>
        </p:nvSpPr>
        <p:spPr>
          <a:xfrm>
            <a:off x="1101587" y="1258309"/>
            <a:ext cx="9988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 Catholic Multi-Academy Trusts established in September 2018.</a:t>
            </a:r>
          </a:p>
          <a:p>
            <a:endParaRPr lang="en-US" sz="2400" dirty="0"/>
          </a:p>
          <a:p>
            <a:r>
              <a:rPr lang="en-US" sz="2400" dirty="0"/>
              <a:t>In September 2022, we moved to 3 Catholic Multi-Academy Trusts. </a:t>
            </a:r>
            <a:endParaRPr lang="en-GB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214389" y="2804229"/>
            <a:ext cx="6344003" cy="3181995"/>
            <a:chOff x="1185206" y="2971799"/>
            <a:chExt cx="6344003" cy="3181995"/>
          </a:xfrm>
        </p:grpSpPr>
        <p:grpSp>
          <p:nvGrpSpPr>
            <p:cNvPr id="9" name="Group 8"/>
            <p:cNvGrpSpPr/>
            <p:nvPr/>
          </p:nvGrpSpPr>
          <p:grpSpPr>
            <a:xfrm>
              <a:off x="1185206" y="2971799"/>
              <a:ext cx="6193080" cy="3181995"/>
              <a:chOff x="1185206" y="2971799"/>
              <a:chExt cx="6193080" cy="3181995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C0565AAC-DCF1-4ADD-A646-722912B4AE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5206" y="2971799"/>
                <a:ext cx="3495144" cy="3181995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CE20038-A0EF-4562-A076-FCF2D8DDA4E3}"/>
                  </a:ext>
                </a:extLst>
              </p:cNvPr>
              <p:cNvPicPr/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0701" y="4175191"/>
                <a:ext cx="2023552" cy="775209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EE896652-8E2D-46AA-862C-D70331FCE3B3}"/>
                  </a:ext>
                </a:extLst>
              </p:cNvPr>
              <p:cNvPicPr/>
              <p:nvPr/>
            </p:nvPicPr>
            <p:blipFill>
              <a:blip r:embed="rId4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1931" y="5276894"/>
                <a:ext cx="1967672" cy="701387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10429" y="3061868"/>
                <a:ext cx="2067857" cy="980728"/>
              </a:xfrm>
              <a:prstGeom prst="rect">
                <a:avLst/>
              </a:prstGeom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1185206" y="2971799"/>
              <a:ext cx="6344003" cy="3181995"/>
            </a:xfrm>
            <a:prstGeom prst="rect">
              <a:avLst/>
            </a:prstGeom>
            <a:noFill/>
            <a:ln w="28575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078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933032-843C-47CD-8128-9B587E90729B}"/>
              </a:ext>
            </a:extLst>
          </p:cNvPr>
          <p:cNvSpPr txBox="1"/>
          <p:nvPr/>
        </p:nvSpPr>
        <p:spPr>
          <a:xfrm>
            <a:off x="1065416" y="451053"/>
            <a:ext cx="8140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9900"/>
                </a:solidFill>
              </a:rPr>
              <a:t>Vision for Chaplaincy</a:t>
            </a:r>
            <a:endParaRPr lang="en-GB" sz="2400" b="1" dirty="0">
              <a:solidFill>
                <a:srgbClr val="0099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4A0503-0D46-4D07-A336-CA2A4B7E8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919" y="1194277"/>
            <a:ext cx="5717141" cy="4469445"/>
          </a:xfrm>
          <a:prstGeom prst="rect">
            <a:avLst/>
          </a:prstGeom>
          <a:ln w="28575">
            <a:solidFill>
              <a:srgbClr val="009900"/>
            </a:solidFill>
          </a:ln>
        </p:spPr>
      </p:pic>
    </p:spTree>
    <p:extLst>
      <p:ext uri="{BB962C8B-B14F-4D97-AF65-F5344CB8AC3E}">
        <p14:creationId xmlns:p14="http://schemas.microsoft.com/office/powerpoint/2010/main" val="676392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FFFE23-5548-42A8-AFFE-58D48E012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636" y="451053"/>
            <a:ext cx="10201127" cy="438459"/>
          </a:xfrm>
        </p:spPr>
        <p:txBody>
          <a:bodyPr>
            <a:normAutofit fontScale="90000"/>
          </a:bodyPr>
          <a:lstStyle/>
          <a:p>
            <a:r>
              <a:rPr lang="en-US" sz="2400" b="1" dirty="0">
                <a:solidFill>
                  <a:srgbClr val="009900"/>
                </a:solidFill>
              </a:rPr>
              <a:t>Structures for Lay Chaplaincy</a:t>
            </a:r>
            <a:endParaRPr lang="en-GB" sz="2400" b="1" dirty="0">
              <a:solidFill>
                <a:srgbClr val="0099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5A4FA7-0E75-4E6C-A5A6-61362BA283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9700" y="1176902"/>
            <a:ext cx="4610099" cy="3244319"/>
          </a:xfrm>
        </p:spPr>
        <p:txBody>
          <a:bodyPr/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2018 – 2022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Lead Lay Chaplain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Lay Chaplain / Hub Lay Chaplain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931DA0-EEE1-4419-8755-BBF28BCCE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4858" y="1219867"/>
            <a:ext cx="4609775" cy="3423223"/>
          </a:xfrm>
        </p:spPr>
        <p:txBody>
          <a:bodyPr/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2022 – </a:t>
            </a:r>
          </a:p>
          <a:p>
            <a:pPr marL="0" indent="0" algn="ctr">
              <a:buNone/>
            </a:pPr>
            <a:r>
              <a:rPr lang="en-US" dirty="0"/>
              <a:t>Director of Chaplaincy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Lead Lay Chaplain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Lay Chaplain / Hub Lay Chaplain</a:t>
            </a:r>
          </a:p>
          <a:p>
            <a:pPr marL="0" indent="0" algn="ctr">
              <a:buNone/>
            </a:pPr>
            <a:endParaRPr lang="en-GB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9AA585-092C-4033-B17A-9439121DA955}"/>
              </a:ext>
            </a:extLst>
          </p:cNvPr>
          <p:cNvSpPr txBox="1"/>
          <p:nvPr/>
        </p:nvSpPr>
        <p:spPr>
          <a:xfrm>
            <a:off x="1055688" y="4822609"/>
            <a:ext cx="9889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Job Evaluation Process – implemented in September 2018.</a:t>
            </a:r>
          </a:p>
          <a:p>
            <a:r>
              <a:rPr lang="en-US" dirty="0"/>
              <a:t>All roles are evaluated using one evaluation tool to ensure consistency across the diocese.</a:t>
            </a:r>
          </a:p>
          <a:p>
            <a:r>
              <a:rPr lang="en-US" dirty="0"/>
              <a:t>Establishment of diocesan-wide pay scale.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9199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A5CB68-023F-453D-933A-E9088C22D509}"/>
              </a:ext>
            </a:extLst>
          </p:cNvPr>
          <p:cNvSpPr txBox="1"/>
          <p:nvPr/>
        </p:nvSpPr>
        <p:spPr>
          <a:xfrm>
            <a:off x="1065416" y="451053"/>
            <a:ext cx="937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9900"/>
                </a:solidFill>
              </a:rPr>
              <a:t>Support for Lay Chaplaincy</a:t>
            </a:r>
            <a:endParaRPr lang="en-GB" sz="2400" b="1" dirty="0">
              <a:solidFill>
                <a:srgbClr val="0099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69B0D8-24A1-4C96-8079-88036879C393}"/>
              </a:ext>
            </a:extLst>
          </p:cNvPr>
          <p:cNvSpPr txBox="1"/>
          <p:nvPr/>
        </p:nvSpPr>
        <p:spPr>
          <a:xfrm>
            <a:off x="1065416" y="1064974"/>
            <a:ext cx="9730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Lay Chaplains are employed by the CMATs  but are also overseen by the Education Service.  </a:t>
            </a:r>
          </a:p>
          <a:p>
            <a:pPr algn="just"/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Regular meetings with Director of Chaplaincy / Lead Lay Chaplains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Termly INSET day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Annual retreat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A67359-7627-49B9-860A-56FD64057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669" y="3429000"/>
            <a:ext cx="2046965" cy="2918897"/>
          </a:xfrm>
          <a:prstGeom prst="rect">
            <a:avLst/>
          </a:prstGeom>
          <a:ln w="28575">
            <a:solidFill>
              <a:srgbClr val="0099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90E702-AF72-4BD5-A26E-EFC2ED8843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66"/>
          <a:stretch/>
        </p:blipFill>
        <p:spPr>
          <a:xfrm>
            <a:off x="6233160" y="3429000"/>
            <a:ext cx="2050195" cy="2918897"/>
          </a:xfrm>
          <a:prstGeom prst="rect">
            <a:avLst/>
          </a:prstGeom>
          <a:ln w="28575">
            <a:solidFill>
              <a:srgbClr val="0099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DE9034-1AA7-469D-BC40-5A2D23ACB4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0881" y="3428999"/>
            <a:ext cx="2230511" cy="2918897"/>
          </a:xfrm>
          <a:prstGeom prst="rect">
            <a:avLst/>
          </a:prstGeom>
          <a:ln w="28575">
            <a:solidFill>
              <a:srgbClr val="009900"/>
            </a:solidFill>
          </a:ln>
        </p:spPr>
      </p:pic>
    </p:spTree>
    <p:extLst>
      <p:ext uri="{BB962C8B-B14F-4D97-AF65-F5344CB8AC3E}">
        <p14:creationId xmlns:p14="http://schemas.microsoft.com/office/powerpoint/2010/main" val="3865615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4FBDDA-C4FE-4A96-8A84-C5BA235049EA}"/>
              </a:ext>
            </a:extLst>
          </p:cNvPr>
          <p:cNvSpPr txBox="1"/>
          <p:nvPr/>
        </p:nvSpPr>
        <p:spPr>
          <a:xfrm>
            <a:off x="1063308" y="448945"/>
            <a:ext cx="9322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9900"/>
                </a:solidFill>
              </a:rPr>
              <a:t>Lay Chaplaincy Standards</a:t>
            </a:r>
            <a:endParaRPr lang="en-GB" sz="2400" b="1" dirty="0">
              <a:solidFill>
                <a:srgbClr val="0099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B599E8-291B-4054-926D-5C04BD6D8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7" b="1274"/>
          <a:stretch/>
        </p:blipFill>
        <p:spPr>
          <a:xfrm>
            <a:off x="1447800" y="1239925"/>
            <a:ext cx="3220688" cy="4660457"/>
          </a:xfrm>
          <a:prstGeom prst="rect">
            <a:avLst/>
          </a:prstGeom>
          <a:ln w="28575">
            <a:solidFill>
              <a:srgbClr val="0099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755341-2D8D-41E3-BCC6-A265C31488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93" b="12971"/>
          <a:stretch/>
        </p:blipFill>
        <p:spPr>
          <a:xfrm>
            <a:off x="5315024" y="1857109"/>
            <a:ext cx="5268310" cy="3426091"/>
          </a:xfrm>
          <a:prstGeom prst="rect">
            <a:avLst/>
          </a:prstGeom>
          <a:ln w="28575">
            <a:solidFill>
              <a:srgbClr val="009900"/>
            </a:solidFill>
          </a:ln>
        </p:spPr>
      </p:pic>
    </p:spTree>
    <p:extLst>
      <p:ext uri="{BB962C8B-B14F-4D97-AF65-F5344CB8AC3E}">
        <p14:creationId xmlns:p14="http://schemas.microsoft.com/office/powerpoint/2010/main" val="3589838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4FBDDA-C4FE-4A96-8A84-C5BA235049EA}"/>
              </a:ext>
            </a:extLst>
          </p:cNvPr>
          <p:cNvSpPr txBox="1"/>
          <p:nvPr/>
        </p:nvSpPr>
        <p:spPr>
          <a:xfrm>
            <a:off x="1064155" y="449792"/>
            <a:ext cx="9322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9900"/>
                </a:solidFill>
              </a:rPr>
              <a:t>Lay Chaplaincy Standards</a:t>
            </a:r>
            <a:endParaRPr lang="en-GB" sz="2400" b="1" dirty="0">
              <a:solidFill>
                <a:srgbClr val="0099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1DE17C-CA01-46A8-AD03-AD687C371C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00" b="5995"/>
          <a:stretch/>
        </p:blipFill>
        <p:spPr>
          <a:xfrm>
            <a:off x="2496792" y="1303867"/>
            <a:ext cx="7442340" cy="4817533"/>
          </a:xfrm>
          <a:prstGeom prst="rect">
            <a:avLst/>
          </a:prstGeom>
          <a:ln w="28575">
            <a:solidFill>
              <a:srgbClr val="009900"/>
            </a:solidFill>
          </a:ln>
        </p:spPr>
      </p:pic>
    </p:spTree>
    <p:extLst>
      <p:ext uri="{BB962C8B-B14F-4D97-AF65-F5344CB8AC3E}">
        <p14:creationId xmlns:p14="http://schemas.microsoft.com/office/powerpoint/2010/main" val="3802519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4FBDDA-C4FE-4A96-8A84-C5BA235049EA}"/>
              </a:ext>
            </a:extLst>
          </p:cNvPr>
          <p:cNvSpPr txBox="1"/>
          <p:nvPr/>
        </p:nvSpPr>
        <p:spPr>
          <a:xfrm>
            <a:off x="1064155" y="449792"/>
            <a:ext cx="9322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9900"/>
                </a:solidFill>
              </a:rPr>
              <a:t>Lay Chaplaincy Standards</a:t>
            </a:r>
            <a:endParaRPr lang="en-GB" sz="2400" b="1" dirty="0">
              <a:solidFill>
                <a:srgbClr val="0099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940304-B30D-4699-82A3-E23CCC9E113E}"/>
              </a:ext>
            </a:extLst>
          </p:cNvPr>
          <p:cNvSpPr txBox="1"/>
          <p:nvPr/>
        </p:nvSpPr>
        <p:spPr>
          <a:xfrm>
            <a:off x="1064155" y="1632089"/>
            <a:ext cx="42937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Lay Chaplain as </a:t>
            </a:r>
            <a:r>
              <a:rPr lang="en-US" sz="2400" b="1" i="1" dirty="0"/>
              <a:t>pastor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Awareness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Accompaniment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Trust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Care for those most in need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5514C9-E1B1-4036-B649-39412208D88B}"/>
              </a:ext>
            </a:extLst>
          </p:cNvPr>
          <p:cNvSpPr txBox="1"/>
          <p:nvPr/>
        </p:nvSpPr>
        <p:spPr>
          <a:xfrm>
            <a:off x="6096000" y="1632089"/>
            <a:ext cx="504907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Lay Chaplain as </a:t>
            </a:r>
            <a:r>
              <a:rPr lang="en-US" sz="2400" b="1" i="1" dirty="0"/>
              <a:t>professional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Celebrating the Sacraments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Clergy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Relationships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Professionalism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Moral and social teachings of the Church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Performance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Keeping children safe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Inspection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51041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4FBDDA-C4FE-4A96-8A84-C5BA235049EA}"/>
              </a:ext>
            </a:extLst>
          </p:cNvPr>
          <p:cNvSpPr txBox="1"/>
          <p:nvPr/>
        </p:nvSpPr>
        <p:spPr>
          <a:xfrm>
            <a:off x="1064155" y="449792"/>
            <a:ext cx="9322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9900"/>
                </a:solidFill>
              </a:rPr>
              <a:t>Lay Chaplaincy Standards</a:t>
            </a:r>
            <a:endParaRPr lang="en-GB" sz="2400" b="1" dirty="0">
              <a:solidFill>
                <a:srgbClr val="0099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19300D-48F1-41F9-BBDE-9D3FBB158635}"/>
              </a:ext>
            </a:extLst>
          </p:cNvPr>
          <p:cNvSpPr txBox="1"/>
          <p:nvPr/>
        </p:nvSpPr>
        <p:spPr>
          <a:xfrm>
            <a:off x="1064155" y="1411357"/>
            <a:ext cx="96210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Now working on standards for: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Apprentice Lay Chaplain</a:t>
            </a:r>
            <a:r>
              <a:rPr lang="en-US" sz="2400" dirty="0"/>
              <a:t>				(Band 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Lay Chaplain (Support Staff)</a:t>
            </a:r>
            <a:r>
              <a:rPr lang="en-US" sz="2400" dirty="0"/>
              <a:t>				(Band 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Lay Chaplain / Hub Lay Chaplain</a:t>
            </a:r>
            <a:r>
              <a:rPr lang="en-US" sz="2400" dirty="0"/>
              <a:t>			(Band 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Lead Lay Chaplain</a:t>
            </a:r>
            <a:r>
              <a:rPr lang="en-US" sz="2400" dirty="0"/>
              <a:t>					(S1)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0315D8-E470-45D8-A99B-57DF3ECD7703}"/>
              </a:ext>
            </a:extLst>
          </p:cNvPr>
          <p:cNvSpPr txBox="1"/>
          <p:nvPr/>
        </p:nvSpPr>
        <p:spPr>
          <a:xfrm>
            <a:off x="1064155" y="4464143"/>
            <a:ext cx="10376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b="1" dirty="0"/>
              <a:t>Issues: </a:t>
            </a:r>
          </a:p>
          <a:p>
            <a:r>
              <a:rPr lang="en-US" sz="2400" dirty="0"/>
              <a:t> recruitment and retention – lack of clear pay progression opportunities.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1949033"/>
      </p:ext>
    </p:extLst>
  </p:cSld>
  <p:clrMapOvr>
    <a:masterClrMapping/>
  </p:clrMapOvr>
</p:sld>
</file>

<file path=ppt/theme/theme1.xml><?xml version="1.0" encoding="utf-8"?>
<a:theme xmlns:a="http://schemas.openxmlformats.org/drawingml/2006/main" name="Ecology 16x9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NRCDES Font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RCDES PPT Template Test [Read-Only]" id="{008945EC-8F1A-4E57-A269-93BED69D22F3}" vid="{35A481EB-222C-49B1-A176-34BC118E03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4d8b03-4e62-4820-8f1e-8615b11f99ba" xsi:nil="true"/>
    <lcf76f155ced4ddcb4097134ff3c332f xmlns="8bac6d8e-d573-4981-84a9-e0994a7dfa2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BFB82124D3534D9FDE583FAC9CFBBB" ma:contentTypeVersion="17" ma:contentTypeDescription="Create a new document." ma:contentTypeScope="" ma:versionID="4fcd56921fe4ab4d05976a379d7fbcbd">
  <xsd:schema xmlns:xsd="http://www.w3.org/2001/XMLSchema" xmlns:xs="http://www.w3.org/2001/XMLSchema" xmlns:p="http://schemas.microsoft.com/office/2006/metadata/properties" xmlns:ns2="8bac6d8e-d573-4981-84a9-e0994a7dfa27" xmlns:ns3="bc4d8b03-4e62-4820-8f1e-8615b11f99ba" xmlns:ns4="7bf59ccf-5c3e-44b3-ac92-e06c1731e258" targetNamespace="http://schemas.microsoft.com/office/2006/metadata/properties" ma:root="true" ma:fieldsID="a4f7d4434d685d398131bd0d76fe94c2" ns2:_="" ns3:_="" ns4:_="">
    <xsd:import namespace="8bac6d8e-d573-4981-84a9-e0994a7dfa27"/>
    <xsd:import namespace="bc4d8b03-4e62-4820-8f1e-8615b11f99ba"/>
    <xsd:import namespace="7bf59ccf-5c3e-44b3-ac92-e06c1731e2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4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ac6d8e-d573-4981-84a9-e0994a7dfa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263b5fb-767f-40d1-8d8f-d7361b19d3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4d8b03-4e62-4820-8f1e-8615b11f99b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22" nillable="true" ma:displayName="Taxonomy Catch All Column" ma:hidden="true" ma:list="{947a61f6-8f6a-4105-82e1-311c3b8923c7}" ma:internalName="TaxCatchAll" ma:showField="CatchAllData" ma:web="bc4d8b03-4e62-4820-8f1e-8615b11f99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f59ccf-5c3e-44b3-ac92-e06c1731e258" elementFormDefault="qualified">
    <xsd:import namespace="http://schemas.microsoft.com/office/2006/documentManagement/types"/>
    <xsd:import namespace="http://schemas.microsoft.com/office/infopath/2007/PartnerControls"/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55ABC0-E48B-485D-91D7-B781A643413D}">
  <ds:schemaRefs>
    <ds:schemaRef ds:uri="7bf59ccf-5c3e-44b3-ac92-e06c1731e258"/>
    <ds:schemaRef ds:uri="http://schemas.microsoft.com/office/2006/documentManagement/types"/>
    <ds:schemaRef ds:uri="http://purl.org/dc/terms/"/>
    <ds:schemaRef ds:uri="bc4d8b03-4e62-4820-8f1e-8615b11f99ba"/>
    <ds:schemaRef ds:uri="8bac6d8e-d573-4981-84a9-e0994a7dfa27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0706791-E8BF-4E0B-94D8-3FBE452E6F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214711-ACFD-4BAA-98B5-E1C10F7F50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ac6d8e-d573-4981-84a9-e0994a7dfa27"/>
    <ds:schemaRef ds:uri="bc4d8b03-4e62-4820-8f1e-8615b11f99ba"/>
    <ds:schemaRef ds:uri="7bf59ccf-5c3e-44b3-ac92-e06c1731e2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NRCDES PPT Template Test</Template>
  <TotalTime>0</TotalTime>
  <Words>495</Words>
  <Application>Microsoft Office PowerPoint</Application>
  <PresentationFormat>Widescreen</PresentationFormat>
  <Paragraphs>81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Segoe UI</vt:lpstr>
      <vt:lpstr>Ecology 16x9</vt:lpstr>
      <vt:lpstr>PowerPoint Presentation</vt:lpstr>
      <vt:lpstr>PowerPoint Presentation</vt:lpstr>
      <vt:lpstr>PowerPoint Presentation</vt:lpstr>
      <vt:lpstr>Structures for Lay Chaplaincy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Admissions</dc:title>
  <dc:creator>Peter Giorgio</dc:creator>
  <cp:lastModifiedBy>education</cp:lastModifiedBy>
  <cp:revision>416</cp:revision>
  <cp:lastPrinted>2020-01-07T13:45:33Z</cp:lastPrinted>
  <dcterms:created xsi:type="dcterms:W3CDTF">2016-10-13T12:20:19Z</dcterms:created>
  <dcterms:modified xsi:type="dcterms:W3CDTF">2023-07-04T12:30:44Z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0x0101009FBFB82124D3534D9FDE583FAC9CFBBB</vt:lpwstr>
  </property>
</Properties>
</file>